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8" d="100"/>
          <a:sy n="118" d="100"/>
        </p:scale>
        <p:origin x="-1026" y="-102"/>
      </p:cViewPr>
      <p:guideLst>
        <p:guide orient="horz" pos="2160"/>
        <p:guide orient="horz" pos="21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академии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9732" y="1593368"/>
            <a:ext cx="11414774" cy="115416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kumimoji="0" lang="ru-RU" sz="105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</a:t>
            </a:r>
            <a:r>
              <a:rPr kumimoji="0" lang="en-US" sz="105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lang="ru-RU" sz="1050" dirty="0" smtClean="0">
                <a:solidFill>
                  <a:schemeClr val="accent5"/>
                </a:solidFill>
              </a:rPr>
              <a:t>А</a:t>
            </a:r>
            <a:r>
              <a:rPr lang="ru-RU" sz="1050" dirty="0" smtClean="0">
                <a:solidFill>
                  <a:schemeClr val="accent5"/>
                </a:solidFill>
              </a:rPr>
              <a:t>. Тузиков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1)</a:t>
            </a:r>
            <a:r>
              <a:rPr lang="ru-RU" sz="1050" dirty="0" smtClean="0">
                <a:solidFill>
                  <a:schemeClr val="accent5"/>
                </a:solidFill>
              </a:rPr>
              <a:t> , O. Анчугов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2)</a:t>
            </a:r>
            <a:r>
              <a:rPr lang="ru-RU" sz="1050" dirty="0" smtClean="0">
                <a:solidFill>
                  <a:schemeClr val="accent5"/>
                </a:solidFill>
              </a:rPr>
              <a:t> , A. Базанов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1)</a:t>
            </a:r>
            <a:r>
              <a:rPr lang="ru-RU" sz="1050" dirty="0" smtClean="0">
                <a:solidFill>
                  <a:schemeClr val="accent5"/>
                </a:solidFill>
              </a:rPr>
              <a:t>, E. Бехтенёв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2)</a:t>
            </a:r>
            <a:r>
              <a:rPr lang="ru-RU" sz="1050" dirty="0" smtClean="0">
                <a:solidFill>
                  <a:schemeClr val="accent5"/>
                </a:solidFill>
              </a:rPr>
              <a:t>, O. Беликов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2)</a:t>
            </a:r>
            <a:r>
              <a:rPr lang="ru-RU" sz="1050" dirty="0" smtClean="0">
                <a:solidFill>
                  <a:schemeClr val="accent5"/>
                </a:solidFill>
              </a:rPr>
              <a:t>, Л. Белова</a:t>
            </a:r>
            <a:r>
              <a:rPr lang="ru-RU" sz="1050" baseline="30000" dirty="0" smtClean="0">
                <a:solidFill>
                  <a:schemeClr val="accent5"/>
                </a:solidFill>
              </a:rPr>
              <a:t>2)</a:t>
            </a:r>
            <a:r>
              <a:rPr lang="ru-RU" sz="1050" dirty="0" smtClean="0">
                <a:solidFill>
                  <a:schemeClr val="accent5"/>
                </a:solidFill>
              </a:rPr>
              <a:t>, A. Бутенко</a:t>
            </a:r>
            <a:r>
              <a:rPr lang="ru-RU" sz="1050" baseline="30000" dirty="0" smtClean="0">
                <a:solidFill>
                  <a:schemeClr val="accent5"/>
                </a:solidFill>
              </a:rPr>
              <a:t>1)</a:t>
            </a:r>
            <a:r>
              <a:rPr lang="ru-RU" sz="1050" dirty="0" smtClean="0">
                <a:solidFill>
                  <a:schemeClr val="accent5"/>
                </a:solidFill>
              </a:rPr>
              <a:t>, A. Долгов, A. Галимов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1)</a:t>
            </a:r>
            <a:r>
              <a:rPr lang="ru-RU" sz="1050" dirty="0" smtClean="0">
                <a:solidFill>
                  <a:schemeClr val="accent5"/>
                </a:solidFill>
              </a:rPr>
              <a:t>, A. Жуков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2)</a:t>
            </a:r>
            <a:r>
              <a:rPr lang="ru-RU" sz="1050" dirty="0" smtClean="0">
                <a:solidFill>
                  <a:schemeClr val="accent5"/>
                </a:solidFill>
              </a:rPr>
              <a:t>, A. Журавлёв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2)</a:t>
            </a:r>
            <a:r>
              <a:rPr lang="ru-RU" sz="1050" dirty="0" smtClean="0">
                <a:solidFill>
                  <a:schemeClr val="accent5"/>
                </a:solidFill>
              </a:rPr>
              <a:t>, В. Карпинский</a:t>
            </a:r>
            <a:r>
              <a:rPr lang="ru-RU" sz="1050" baseline="30000" dirty="0" smtClean="0">
                <a:solidFill>
                  <a:schemeClr val="accent5"/>
                </a:solidFill>
              </a:rPr>
              <a:t>1)</a:t>
            </a:r>
            <a:r>
              <a:rPr lang="ru-RU" sz="1050" dirty="0" smtClean="0">
                <a:solidFill>
                  <a:schemeClr val="accent5"/>
                </a:solidFill>
              </a:rPr>
              <a:t>, Г. Карпов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2)</a:t>
            </a:r>
            <a:r>
              <a:rPr lang="ru-RU" sz="1050" dirty="0" smtClean="0">
                <a:solidFill>
                  <a:schemeClr val="accent5"/>
                </a:solidFill>
              </a:rPr>
              <a:t>, В. Киселёв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2)</a:t>
            </a:r>
            <a:r>
              <a:rPr lang="ru-RU" sz="1050" dirty="0" smtClean="0">
                <a:solidFill>
                  <a:schemeClr val="accent5"/>
                </a:solidFill>
              </a:rPr>
              <a:t>, С. Колесников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1)</a:t>
            </a:r>
            <a:r>
              <a:rPr lang="ru-RU" sz="1050" dirty="0" smtClean="0">
                <a:solidFill>
                  <a:schemeClr val="accent5"/>
                </a:solidFill>
              </a:rPr>
              <a:t>, С. Костромин</a:t>
            </a:r>
            <a:r>
              <a:rPr lang="ru-RU" sz="1050" baseline="30000" dirty="0" smtClean="0">
                <a:solidFill>
                  <a:schemeClr val="accent5"/>
                </a:solidFill>
              </a:rPr>
              <a:t>1)</a:t>
            </a:r>
            <a:r>
              <a:rPr lang="ru-RU" sz="1050" dirty="0" smtClean="0">
                <a:solidFill>
                  <a:schemeClr val="accent5"/>
                </a:solidFill>
              </a:rPr>
              <a:t>, A. Краснов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2)</a:t>
            </a:r>
            <a:r>
              <a:rPr lang="ru-RU" sz="1050" dirty="0" smtClean="0">
                <a:solidFill>
                  <a:schemeClr val="accent5"/>
                </a:solidFill>
              </a:rPr>
              <a:t>, A. Кудашкин</a:t>
            </a:r>
            <a:r>
              <a:rPr lang="ru-RU" sz="1050" baseline="30000" dirty="0" smtClean="0">
                <a:solidFill>
                  <a:schemeClr val="accent5"/>
                </a:solidFill>
              </a:rPr>
              <a:t>1)</a:t>
            </a:r>
            <a:r>
              <a:rPr lang="ru-RU" sz="1050" dirty="0" smtClean="0">
                <a:solidFill>
                  <a:schemeClr val="accent5"/>
                </a:solidFill>
              </a:rPr>
              <a:t>, O. Кунченко</a:t>
            </a:r>
            <a:r>
              <a:rPr lang="ru-RU" sz="1050" baseline="30000" dirty="0" smtClean="0">
                <a:solidFill>
                  <a:schemeClr val="accent5"/>
                </a:solidFill>
              </a:rPr>
              <a:t>1)</a:t>
            </a:r>
            <a:r>
              <a:rPr lang="ru-RU" sz="1050" dirty="0" smtClean="0">
                <a:solidFill>
                  <a:schemeClr val="accent5"/>
                </a:solidFill>
              </a:rPr>
              <a:t>, В. Кузьминых</a:t>
            </a:r>
            <a:r>
              <a:rPr lang="ru-RU" sz="1050" baseline="30000" dirty="0" smtClean="0">
                <a:solidFill>
                  <a:schemeClr val="accent5"/>
                </a:solidFill>
              </a:rPr>
              <a:t>2)</a:t>
            </a:r>
            <a:r>
              <a:rPr lang="ru-RU" sz="1050" dirty="0" smtClean="0">
                <a:solidFill>
                  <a:schemeClr val="accent5"/>
                </a:solidFill>
              </a:rPr>
              <a:t>, A. Лисицин</a:t>
            </a:r>
            <a:r>
              <a:rPr lang="ru-RU" sz="1050" baseline="30000" dirty="0" smtClean="0">
                <a:solidFill>
                  <a:schemeClr val="accent5"/>
                </a:solidFill>
              </a:rPr>
              <a:t>2)</a:t>
            </a:r>
            <a:r>
              <a:rPr lang="ru-RU" sz="1050" dirty="0" smtClean="0">
                <a:solidFill>
                  <a:schemeClr val="accent5"/>
                </a:solidFill>
              </a:rPr>
              <a:t>, И. Мешков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1)</a:t>
            </a:r>
            <a:r>
              <a:rPr lang="ru-RU" sz="1050" dirty="0" smtClean="0">
                <a:solidFill>
                  <a:schemeClr val="accent5"/>
                </a:solidFill>
              </a:rPr>
              <a:t>, O. Мешков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 2)</a:t>
            </a:r>
            <a:r>
              <a:rPr lang="ru-RU" sz="1050" dirty="0" smtClean="0">
                <a:solidFill>
                  <a:schemeClr val="accent5"/>
                </a:solidFill>
              </a:rPr>
              <a:t>, Д. Никофоров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1)</a:t>
            </a:r>
            <a:r>
              <a:rPr lang="ru-RU" sz="1050" dirty="0" smtClean="0">
                <a:solidFill>
                  <a:schemeClr val="accent5"/>
                </a:solidFill>
              </a:rPr>
              <a:t>, И. Окунев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2)</a:t>
            </a:r>
            <a:r>
              <a:rPr lang="ru-RU" sz="1050" dirty="0" smtClean="0">
                <a:solidFill>
                  <a:schemeClr val="accent5"/>
                </a:solidFill>
              </a:rPr>
              <a:t>, A. Павленко</a:t>
            </a:r>
            <a:r>
              <a:rPr lang="ru-RU" sz="1050" baseline="30000" dirty="0" smtClean="0">
                <a:solidFill>
                  <a:schemeClr val="accent5"/>
                </a:solidFill>
              </a:rPr>
              <a:t>2)</a:t>
            </a:r>
            <a:r>
              <a:rPr lang="ru-RU" sz="1050" dirty="0" smtClean="0">
                <a:solidFill>
                  <a:schemeClr val="accent5"/>
                </a:solidFill>
              </a:rPr>
              <a:t>, П. Пиминов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2)</a:t>
            </a:r>
            <a:r>
              <a:rPr lang="ru-RU" sz="1050" dirty="0" smtClean="0">
                <a:solidFill>
                  <a:schemeClr val="accent5"/>
                </a:solidFill>
              </a:rPr>
              <a:t>, A. Рахимов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2)</a:t>
            </a:r>
            <a:r>
              <a:rPr lang="ru-RU" sz="1050" dirty="0" smtClean="0">
                <a:solidFill>
                  <a:schemeClr val="accent5"/>
                </a:solidFill>
              </a:rPr>
              <a:t>, С. Романов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1)</a:t>
            </a:r>
            <a:r>
              <a:rPr lang="ru-RU" sz="1050" dirty="0" smtClean="0">
                <a:solidFill>
                  <a:schemeClr val="accent5"/>
                </a:solidFill>
              </a:rPr>
              <a:t>, Н. Рубаков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1)</a:t>
            </a:r>
            <a:r>
              <a:rPr lang="ru-RU" sz="1050" dirty="0" smtClean="0">
                <a:solidFill>
                  <a:schemeClr val="accent5"/>
                </a:solidFill>
              </a:rPr>
              <a:t>, В. Селезнёв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1)</a:t>
            </a:r>
            <a:r>
              <a:rPr lang="ru-RU" sz="1050" dirty="0" smtClean="0">
                <a:solidFill>
                  <a:schemeClr val="accent5"/>
                </a:solidFill>
              </a:rPr>
              <a:t>, Д. Сенков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2)</a:t>
            </a:r>
            <a:r>
              <a:rPr lang="ru-RU" sz="1050" dirty="0" smtClean="0">
                <a:solidFill>
                  <a:schemeClr val="accent5"/>
                </a:solidFill>
              </a:rPr>
              <a:t>, A. Сидорин</a:t>
            </a:r>
            <a:r>
              <a:rPr lang="ru-RU" sz="1050" baseline="30000" dirty="0" smtClean="0">
                <a:solidFill>
                  <a:schemeClr val="accent5"/>
                </a:solidFill>
              </a:rPr>
              <a:t>1)</a:t>
            </a:r>
            <a:r>
              <a:rPr lang="ru-RU" sz="1050" dirty="0" smtClean="0">
                <a:solidFill>
                  <a:schemeClr val="accent5"/>
                </a:solidFill>
              </a:rPr>
              <a:t>, A. Сидоров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1)</a:t>
            </a:r>
            <a:r>
              <a:rPr lang="ru-RU" sz="1050" dirty="0" smtClean="0">
                <a:solidFill>
                  <a:schemeClr val="accent5"/>
                </a:solidFill>
              </a:rPr>
              <a:t>, С. Синяткин</a:t>
            </a:r>
            <a:r>
              <a:rPr lang="ru-RU" sz="1050" baseline="30000" dirty="0" smtClean="0">
                <a:solidFill>
                  <a:schemeClr val="accent5"/>
                </a:solidFill>
              </a:rPr>
              <a:t>2)</a:t>
            </a:r>
            <a:r>
              <a:rPr lang="ru-RU" sz="1050" dirty="0" smtClean="0">
                <a:solidFill>
                  <a:schemeClr val="accent5"/>
                </a:solidFill>
              </a:rPr>
              <a:t>, E. Сыресин</a:t>
            </a:r>
            <a:r>
              <a:rPr lang="ru-RU" sz="1050" baseline="30000" dirty="0" smtClean="0">
                <a:solidFill>
                  <a:schemeClr val="accent5"/>
                </a:solidFill>
              </a:rPr>
              <a:t>1)</a:t>
            </a:r>
            <a:r>
              <a:rPr lang="ru-RU" sz="1050" dirty="0" smtClean="0">
                <a:solidFill>
                  <a:schemeClr val="accent5"/>
                </a:solidFill>
              </a:rPr>
              <a:t>, A. Фатеев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1)</a:t>
            </a:r>
            <a:r>
              <a:rPr lang="ru-RU" sz="1050" dirty="0" smtClean="0">
                <a:solidFill>
                  <a:schemeClr val="accent5"/>
                </a:solidFill>
              </a:rPr>
              <a:t>, С. Шиянков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2)</a:t>
            </a:r>
            <a:r>
              <a:rPr lang="ru-RU" sz="1050" dirty="0" smtClean="0">
                <a:solidFill>
                  <a:schemeClr val="accent5"/>
                </a:solidFill>
              </a:rPr>
              <a:t>, Д. Шведов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2)</a:t>
            </a:r>
            <a:r>
              <a:rPr lang="ru-RU" sz="1050" dirty="0" smtClean="0">
                <a:solidFill>
                  <a:schemeClr val="accent5"/>
                </a:solidFill>
              </a:rPr>
              <a:t>, В. Шветсов</a:t>
            </a:r>
            <a:r>
              <a:rPr lang="ru-RU" sz="1050" baseline="30000" dirty="0" smtClean="0">
                <a:solidFill>
                  <a:schemeClr val="accent5"/>
                </a:solidFill>
              </a:rPr>
              <a:t>1)</a:t>
            </a:r>
            <a:endParaRPr lang="ru-RU" sz="1050" dirty="0" smtClean="0">
              <a:solidFill>
                <a:schemeClr val="accent5"/>
              </a:solidFill>
            </a:endParaRPr>
          </a:p>
          <a:p>
            <a:r>
              <a:rPr lang="ru-RU" sz="1050" baseline="30000" dirty="0" smtClean="0">
                <a:solidFill>
                  <a:schemeClr val="accent5"/>
                </a:solidFill>
              </a:rPr>
              <a:t>1)</a:t>
            </a:r>
            <a:r>
              <a:rPr lang="ru-RU" sz="1050" dirty="0" smtClean="0">
                <a:solidFill>
                  <a:schemeClr val="accent5"/>
                </a:solidFill>
              </a:rPr>
              <a:t> Объединённый институт ядерных исследований, Дубна</a:t>
            </a:r>
          </a:p>
          <a:p>
            <a:r>
              <a:rPr lang="ru-RU" sz="1050" baseline="30000" dirty="0" smtClean="0">
                <a:solidFill>
                  <a:schemeClr val="accent5"/>
                </a:solidFill>
              </a:rPr>
              <a:t>2)</a:t>
            </a:r>
            <a:r>
              <a:rPr lang="ru-RU" sz="1050" dirty="0" smtClean="0">
                <a:solidFill>
                  <a:schemeClr val="accent5"/>
                </a:solidFill>
              </a:rPr>
              <a:t> Институт ядерной физики им. Г.И. </a:t>
            </a:r>
            <a:r>
              <a:rPr lang="ru-RU" sz="1050" dirty="0" err="1" smtClean="0">
                <a:solidFill>
                  <a:schemeClr val="accent5"/>
                </a:solidFill>
              </a:rPr>
              <a:t>Будкера</a:t>
            </a:r>
            <a:r>
              <a:rPr lang="ru-RU" sz="1050" dirty="0" smtClean="0">
                <a:solidFill>
                  <a:schemeClr val="accent5"/>
                </a:solidFill>
              </a:rPr>
              <a:t>, Новосибирск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1401" y="5833659"/>
            <a:ext cx="10090086" cy="62324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r>
              <a:rPr lang="ru-RU" sz="1200" b="1" dirty="0" smtClean="0">
                <a:solidFill>
                  <a:schemeClr val="accent5"/>
                </a:solidFill>
              </a:rPr>
              <a:t>Доклад</a:t>
            </a:r>
            <a:r>
              <a:rPr lang="ru-RU" sz="1200" dirty="0" smtClean="0">
                <a:solidFill>
                  <a:schemeClr val="accent5"/>
                </a:solidFill>
              </a:rPr>
              <a:t>: А.Тузиков «</a:t>
            </a:r>
            <a:r>
              <a:rPr lang="ru-RU" sz="1200" dirty="0" err="1" smtClean="0">
                <a:solidFill>
                  <a:schemeClr val="accent5"/>
                </a:solidFill>
              </a:rPr>
              <a:t>Beam</a:t>
            </a:r>
            <a:r>
              <a:rPr lang="ru-RU" sz="1200" dirty="0" smtClean="0">
                <a:solidFill>
                  <a:schemeClr val="accent5"/>
                </a:solidFill>
              </a:rPr>
              <a:t> </a:t>
            </a:r>
            <a:r>
              <a:rPr lang="ru-RU" sz="1200" dirty="0" err="1" smtClean="0">
                <a:solidFill>
                  <a:schemeClr val="accent5"/>
                </a:solidFill>
              </a:rPr>
              <a:t>Transfer</a:t>
            </a:r>
            <a:r>
              <a:rPr lang="ru-RU" sz="1200" dirty="0" smtClean="0">
                <a:solidFill>
                  <a:schemeClr val="accent5"/>
                </a:solidFill>
              </a:rPr>
              <a:t> </a:t>
            </a:r>
            <a:r>
              <a:rPr lang="ru-RU" sz="1200" dirty="0" err="1" smtClean="0">
                <a:solidFill>
                  <a:schemeClr val="accent5"/>
                </a:solidFill>
              </a:rPr>
              <a:t>Systems</a:t>
            </a:r>
            <a:r>
              <a:rPr lang="ru-RU" sz="1200" dirty="0" smtClean="0">
                <a:solidFill>
                  <a:schemeClr val="accent5"/>
                </a:solidFill>
              </a:rPr>
              <a:t> </a:t>
            </a:r>
            <a:r>
              <a:rPr lang="ru-RU" sz="1200" dirty="0" err="1" smtClean="0">
                <a:solidFill>
                  <a:schemeClr val="accent5"/>
                </a:solidFill>
              </a:rPr>
              <a:t>of</a:t>
            </a:r>
            <a:r>
              <a:rPr lang="ru-RU" sz="1200" dirty="0" smtClean="0">
                <a:solidFill>
                  <a:schemeClr val="accent5"/>
                </a:solidFill>
              </a:rPr>
              <a:t> NICA </a:t>
            </a:r>
            <a:r>
              <a:rPr lang="ru-RU" sz="1200" dirty="0" err="1" smtClean="0">
                <a:solidFill>
                  <a:schemeClr val="accent5"/>
                </a:solidFill>
              </a:rPr>
              <a:t>Facility</a:t>
            </a:r>
            <a:r>
              <a:rPr lang="ru-RU" sz="1200" dirty="0" smtClean="0">
                <a:solidFill>
                  <a:schemeClr val="accent5"/>
                </a:solidFill>
              </a:rPr>
              <a:t>» на XXVII Всероссийской конференции по ускорителям заряженных частиц (RuPAC-2021), 26 сентября – 2 октября 2021 года, Алушта, </a:t>
            </a:r>
            <a:r>
              <a:rPr lang="ru-RU" sz="1200" dirty="0" smtClean="0">
                <a:solidFill>
                  <a:schemeClr val="accent5"/>
                </a:solidFill>
              </a:rPr>
              <a:t>Крым</a:t>
            </a:r>
            <a:endParaRPr lang="ru-RU" sz="1200" dirty="0" smtClean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18768" y="2338598"/>
            <a:ext cx="6321110" cy="3592864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b="1" dirty="0" smtClean="0">
                <a:solidFill>
                  <a:schemeClr val="accent5"/>
                </a:solidFill>
              </a:rPr>
              <a:t>Осенью 2021 года был проведены пучки ионов </a:t>
            </a:r>
            <a:r>
              <a:rPr lang="en-US" sz="1600" b="1" dirty="0" smtClean="0">
                <a:solidFill>
                  <a:schemeClr val="accent5"/>
                </a:solidFill>
              </a:rPr>
              <a:t>He</a:t>
            </a:r>
            <a:r>
              <a:rPr lang="ru-RU" sz="1600" b="1" baseline="30000" dirty="0" smtClean="0">
                <a:solidFill>
                  <a:schemeClr val="accent5"/>
                </a:solidFill>
              </a:rPr>
              <a:t>2+</a:t>
            </a:r>
            <a:r>
              <a:rPr lang="ru-RU" sz="1600" b="1" dirty="0" smtClean="0">
                <a:solidFill>
                  <a:schemeClr val="accent5"/>
                </a:solidFill>
              </a:rPr>
              <a:t> и </a:t>
            </a:r>
            <a:r>
              <a:rPr lang="en-US" sz="1600" b="1" dirty="0" smtClean="0">
                <a:solidFill>
                  <a:schemeClr val="accent5"/>
                </a:solidFill>
              </a:rPr>
              <a:t>Fe</a:t>
            </a:r>
            <a:r>
              <a:rPr lang="ru-RU" sz="1600" b="1" baseline="30000" dirty="0" smtClean="0">
                <a:solidFill>
                  <a:schemeClr val="accent5"/>
                </a:solidFill>
              </a:rPr>
              <a:t>14+</a:t>
            </a:r>
            <a:r>
              <a:rPr lang="ru-RU" sz="1600" b="1" dirty="0" smtClean="0">
                <a:solidFill>
                  <a:schemeClr val="accent5"/>
                </a:solidFill>
              </a:rPr>
              <a:t> по транспортному каналу от Бустера до </a:t>
            </a:r>
            <a:r>
              <a:rPr lang="ru-RU" sz="1600" b="1" dirty="0" err="1" smtClean="0">
                <a:solidFill>
                  <a:schemeClr val="accent5"/>
                </a:solidFill>
              </a:rPr>
              <a:t>Нуклотрона</a:t>
            </a:r>
            <a:r>
              <a:rPr lang="ru-RU" sz="1600" b="1" dirty="0" smtClean="0">
                <a:solidFill>
                  <a:schemeClr val="accent5"/>
                </a:solidFill>
              </a:rPr>
              <a:t> </a:t>
            </a:r>
            <a:r>
              <a:rPr lang="ru-RU" sz="1600" b="1" dirty="0" err="1" smtClean="0">
                <a:solidFill>
                  <a:schemeClr val="accent5"/>
                </a:solidFill>
              </a:rPr>
              <a:t>тяжелоионного</a:t>
            </a:r>
            <a:r>
              <a:rPr lang="ru-RU" sz="1600" b="1" dirty="0" smtClean="0">
                <a:solidFill>
                  <a:schemeClr val="accent5"/>
                </a:solidFill>
              </a:rPr>
              <a:t> </a:t>
            </a:r>
            <a:r>
              <a:rPr lang="ru-RU" sz="1600" b="1" dirty="0" err="1" smtClean="0">
                <a:solidFill>
                  <a:schemeClr val="accent5"/>
                </a:solidFill>
              </a:rPr>
              <a:t>коллайдера</a:t>
            </a:r>
            <a:r>
              <a:rPr lang="ru-RU" sz="1600" b="1" dirty="0" smtClean="0">
                <a:solidFill>
                  <a:schemeClr val="accent5"/>
                </a:solidFill>
              </a:rPr>
              <a:t> НИКА в Объединённом институте ядерных исследований в городе Дубна. Транспортный канал был разработан, произведен, собран и запущен ИЯФ СО РАН по договору с ОИЯИ. Канал имеет сложную трехмерную конфигурацию и содержит дефлектор, станцию обдирки пучка, 2 </a:t>
            </a:r>
            <a:r>
              <a:rPr lang="ru-RU" sz="1600" b="1" dirty="0" err="1" smtClean="0">
                <a:solidFill>
                  <a:schemeClr val="accent5"/>
                </a:solidFill>
              </a:rPr>
              <a:t>септум-магнита</a:t>
            </a:r>
            <a:r>
              <a:rPr lang="ru-RU" sz="1600" b="1" dirty="0" smtClean="0">
                <a:solidFill>
                  <a:schemeClr val="accent5"/>
                </a:solidFill>
              </a:rPr>
              <a:t> (выпускной и нецелевой </a:t>
            </a:r>
            <a:r>
              <a:rPr lang="ru-RU" sz="1600" b="1" dirty="0" err="1" smtClean="0">
                <a:solidFill>
                  <a:schemeClr val="accent5"/>
                </a:solidFill>
              </a:rPr>
              <a:t>зарядности</a:t>
            </a:r>
            <a:r>
              <a:rPr lang="ru-RU" sz="1600" b="1" dirty="0" smtClean="0">
                <a:solidFill>
                  <a:schemeClr val="accent5"/>
                </a:solidFill>
              </a:rPr>
              <a:t>), 5 поворотных магнитов, 8 квадрупольных линз, 3 дипольных корректора, оптическую диагностику, датчики положение пучка и датчики тока, вакуумную систему и систему подставок. Питание магнитных элементов на основе импульсных генераторов. Во время запуска транспортного канала были продемонстрированы требуемые параметры, в том числе, стабильность работы всего оборудования, что необходимо для проведения экспериментов на ускорительном комплексе НИКА.</a:t>
            </a:r>
            <a:endParaRPr kumimoji="0" lang="ru-RU" sz="1600" b="1" i="0" u="none" strike="noStrike" kern="1200" cap="none" spc="0" normalizeH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70695" y="1175086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Запуск транспортного канала Бустер – </a:t>
            </a:r>
            <a:r>
              <a:rPr lang="ru-RU" sz="1800" b="1" dirty="0" err="1" smtClean="0">
                <a:solidFill>
                  <a:schemeClr val="accent5"/>
                </a:solidFill>
              </a:rPr>
              <a:t>Нуклотрон</a:t>
            </a:r>
            <a:r>
              <a:rPr lang="ru-RU" sz="1800" b="1" dirty="0" smtClean="0">
                <a:solidFill>
                  <a:schemeClr val="accent5"/>
                </a:solidFill>
              </a:rPr>
              <a:t> </a:t>
            </a:r>
            <a:r>
              <a:rPr lang="ru-RU" sz="1800" b="1" dirty="0" err="1" smtClean="0">
                <a:solidFill>
                  <a:schemeClr val="accent5"/>
                </a:solidFill>
              </a:rPr>
              <a:t>тяжелоионного</a:t>
            </a:r>
            <a:r>
              <a:rPr lang="ru-RU" sz="1800" b="1" dirty="0" smtClean="0">
                <a:solidFill>
                  <a:schemeClr val="accent5"/>
                </a:solidFill>
              </a:rPr>
              <a:t> комплекса НИКА в ОИЯИ</a:t>
            </a:r>
            <a:endParaRPr lang="ru-RU" sz="18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83737" y="4668476"/>
            <a:ext cx="3269183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accent5"/>
                </a:solidFill>
              </a:rPr>
              <a:t>3</a:t>
            </a:r>
            <a:r>
              <a:rPr lang="en-US" sz="1100" dirty="0" smtClean="0">
                <a:solidFill>
                  <a:schemeClr val="accent5"/>
                </a:solidFill>
              </a:rPr>
              <a:t>D</a:t>
            </a:r>
            <a:r>
              <a:rPr lang="ru-RU" sz="1100" dirty="0" smtClean="0">
                <a:solidFill>
                  <a:schemeClr val="accent5"/>
                </a:solidFill>
              </a:rPr>
              <a:t> модель канала</a:t>
            </a:r>
            <a:endParaRPr lang="ru-RU" sz="1100" dirty="0">
              <a:solidFill>
                <a:schemeClr val="accent5"/>
              </a:solidFill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465001" y="2787972"/>
            <a:ext cx="4964755" cy="163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7945</TotalTime>
  <Words>62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Запуск транспортного канала Бустер – Нуклотрон тяжелоионного комплекса НИКА в ОИЯИ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Zhuravlev</cp:lastModifiedBy>
  <cp:revision>644</cp:revision>
  <cp:lastPrinted>2020-01-14T01:52:00Z</cp:lastPrinted>
  <dcterms:created xsi:type="dcterms:W3CDTF">2019-05-20T10:35:54Z</dcterms:created>
  <dcterms:modified xsi:type="dcterms:W3CDTF">2021-12-10T06:01:15Z</dcterms:modified>
</cp:coreProperties>
</file>