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22" d="100"/>
          <a:sy n="122" d="100"/>
        </p:scale>
        <p:origin x="816" y="96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04.12.2020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04.12.2020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776755" y="1633828"/>
            <a:ext cx="3937424" cy="523218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Авторы: </a:t>
            </a:r>
            <a:r>
              <a:rPr lang="ru-RU" sz="1400" i="1" dirty="0" smtClean="0">
                <a:solidFill>
                  <a:srgbClr val="163470"/>
                </a:solidFill>
              </a:rPr>
              <a:t>А.Е</a:t>
            </a:r>
            <a:r>
              <a:rPr lang="ru-RU" sz="1400" i="1" dirty="0">
                <a:solidFill>
                  <a:srgbClr val="163470"/>
                </a:solidFill>
              </a:rPr>
              <a:t>. </a:t>
            </a:r>
            <a:r>
              <a:rPr lang="ru-RU" sz="1400" i="1" dirty="0" err="1">
                <a:solidFill>
                  <a:srgbClr val="163470"/>
                </a:solidFill>
              </a:rPr>
              <a:t>Левичев</a:t>
            </a:r>
            <a:r>
              <a:rPr lang="ru-RU" sz="1400" i="1" dirty="0">
                <a:solidFill>
                  <a:srgbClr val="163470"/>
                </a:solidFill>
              </a:rPr>
              <a:t>, С.Л. Самойлов, </a:t>
            </a:r>
            <a:r>
              <a:rPr lang="ru-RU" sz="1400" i="1" dirty="0" err="1" smtClean="0">
                <a:solidFill>
                  <a:srgbClr val="163470"/>
                </a:solidFill>
              </a:rPr>
              <a:t>А.М.Барняков</a:t>
            </a:r>
            <a:r>
              <a:rPr lang="ru-RU" sz="1400" i="1" dirty="0" smtClean="0">
                <a:solidFill>
                  <a:srgbClr val="163470"/>
                </a:solidFill>
              </a:rPr>
              <a:t> </a:t>
            </a:r>
            <a:r>
              <a:rPr lang="ru-RU" sz="1400" i="1" dirty="0" smtClean="0">
                <a:solidFill>
                  <a:srgbClr val="163470"/>
                </a:solidFill>
              </a:rPr>
              <a:t>и др.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ea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020" y="5744648"/>
            <a:ext cx="11442818" cy="73866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Публикации: </a:t>
            </a:r>
            <a:r>
              <a:rPr lang="ru-RU" sz="1050" dirty="0" err="1">
                <a:solidFill>
                  <a:srgbClr val="163470"/>
                </a:solidFill>
              </a:rPr>
              <a:t>Andrianov</a:t>
            </a:r>
            <a:r>
              <a:rPr lang="ru-RU" sz="1050" dirty="0">
                <a:solidFill>
                  <a:srgbClr val="163470"/>
                </a:solidFill>
              </a:rPr>
              <a:t> A.V., </a:t>
            </a:r>
            <a:r>
              <a:rPr lang="ru-RU" sz="1050" dirty="0" err="1">
                <a:solidFill>
                  <a:srgbClr val="163470"/>
                </a:solidFill>
              </a:rPr>
              <a:t>Arsentyeva</a:t>
            </a:r>
            <a:r>
              <a:rPr lang="ru-RU" sz="1050" dirty="0">
                <a:solidFill>
                  <a:srgbClr val="163470"/>
                </a:solidFill>
              </a:rPr>
              <a:t> M.V., </a:t>
            </a:r>
            <a:r>
              <a:rPr lang="ru-RU" sz="1050" dirty="0" err="1">
                <a:solidFill>
                  <a:srgbClr val="163470"/>
                </a:solidFill>
              </a:rPr>
              <a:t>Barnyakov</a:t>
            </a:r>
            <a:r>
              <a:rPr lang="ru-RU" sz="1050" dirty="0">
                <a:solidFill>
                  <a:srgbClr val="163470"/>
                </a:solidFill>
              </a:rPr>
              <a:t> A.M., </a:t>
            </a:r>
            <a:r>
              <a:rPr lang="ru-RU" sz="1050" dirty="0" err="1">
                <a:solidFill>
                  <a:srgbClr val="163470"/>
                </a:solidFill>
              </a:rPr>
              <a:t>Levichev</a:t>
            </a:r>
            <a:r>
              <a:rPr lang="ru-RU" sz="1050" dirty="0">
                <a:solidFill>
                  <a:srgbClr val="163470"/>
                </a:solidFill>
              </a:rPr>
              <a:t> A.E., </a:t>
            </a:r>
            <a:r>
              <a:rPr lang="ru-RU" sz="1050" dirty="0" err="1">
                <a:solidFill>
                  <a:srgbClr val="163470"/>
                </a:solidFill>
              </a:rPr>
              <a:t>Pivovarov</a:t>
            </a:r>
            <a:r>
              <a:rPr lang="ru-RU" sz="1050" dirty="0">
                <a:solidFill>
                  <a:srgbClr val="163470"/>
                </a:solidFill>
              </a:rPr>
              <a:t> I.L., </a:t>
            </a:r>
            <a:r>
              <a:rPr lang="ru-RU" sz="1050" dirty="0" err="1">
                <a:solidFill>
                  <a:srgbClr val="163470"/>
                </a:solidFill>
              </a:rPr>
              <a:t>Samoilov</a:t>
            </a:r>
            <a:r>
              <a:rPr lang="ru-RU" sz="1050" dirty="0">
                <a:solidFill>
                  <a:srgbClr val="163470"/>
                </a:solidFill>
              </a:rPr>
              <a:t> S.L., </a:t>
            </a:r>
            <a:r>
              <a:rPr lang="ru-RU" sz="1050" dirty="0" err="1">
                <a:solidFill>
                  <a:srgbClr val="163470"/>
                </a:solidFill>
              </a:rPr>
              <a:t>Chekmenev</a:t>
            </a:r>
            <a:r>
              <a:rPr lang="ru-RU" sz="1050" dirty="0">
                <a:solidFill>
                  <a:srgbClr val="163470"/>
                </a:solidFill>
              </a:rPr>
              <a:t> D.I. </a:t>
            </a:r>
            <a:r>
              <a:rPr lang="en-US" sz="1050" dirty="0" smtClean="0">
                <a:solidFill>
                  <a:srgbClr val="163470"/>
                </a:solidFill>
              </a:rPr>
              <a:t>S-Band </a:t>
            </a:r>
            <a:r>
              <a:rPr lang="en-US" sz="1050" dirty="0">
                <a:solidFill>
                  <a:srgbClr val="163470"/>
                </a:solidFill>
              </a:rPr>
              <a:t>Klystron Development // Physics of Particles and Nuclei Letters. - 2020. - Vol. 17, Is. 4. - P. 552-556</a:t>
            </a: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45087" y="2099589"/>
            <a:ext cx="6578607" cy="3200419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0" algn="l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endParaRPr lang="ru-RU" dirty="0" smtClean="0"/>
          </a:p>
          <a:p>
            <a:pPr marL="0" lvl="0" indent="0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 smtClean="0">
                <a:solidFill>
                  <a:srgbClr val="163470"/>
                </a:solidFill>
                <a:latin typeface="+mn-lt"/>
              </a:rPr>
              <a:t>В </a:t>
            </a:r>
            <a:r>
              <a:rPr lang="ru-RU" sz="1600" dirty="0">
                <a:solidFill>
                  <a:srgbClr val="163470"/>
                </a:solidFill>
                <a:latin typeface="+mn-lt"/>
              </a:rPr>
              <a:t>ИЯФ СО РАН разработан макет клистрона </a:t>
            </a:r>
            <a:r>
              <a:rPr lang="en-US" sz="1600" dirty="0">
                <a:solidFill>
                  <a:srgbClr val="163470"/>
                </a:solidFill>
                <a:latin typeface="+mn-lt"/>
              </a:rPr>
              <a:t>S</a:t>
            </a:r>
            <a:r>
              <a:rPr lang="ru-RU" sz="1600" dirty="0">
                <a:solidFill>
                  <a:srgbClr val="163470"/>
                </a:solidFill>
                <a:latin typeface="+mn-lt"/>
              </a:rPr>
              <a:t>-диапазона, который должен обеспечить мощность 50 МВт. </a:t>
            </a:r>
            <a:r>
              <a:rPr lang="ru-RU" sz="1600" dirty="0" smtClean="0">
                <a:solidFill>
                  <a:srgbClr val="163470"/>
                </a:solidFill>
                <a:latin typeface="+mn-lt"/>
              </a:rPr>
              <a:t>На </a:t>
            </a:r>
            <a:r>
              <a:rPr lang="ru-RU" sz="1600" dirty="0">
                <a:solidFill>
                  <a:srgbClr val="163470"/>
                </a:solidFill>
                <a:latin typeface="+mn-lt"/>
              </a:rPr>
              <a:t>данном макете была продемонстрирована выходная СВЧ мощность в районе 50 МВт на частоте 2884 МГц при токе катода 350 А и напряжении 400 </a:t>
            </a:r>
            <a:r>
              <a:rPr lang="ru-RU" sz="1600" dirty="0" err="1">
                <a:solidFill>
                  <a:srgbClr val="163470"/>
                </a:solidFill>
                <a:latin typeface="+mn-lt"/>
              </a:rPr>
              <a:t>кВ.</a:t>
            </a:r>
            <a:r>
              <a:rPr lang="ru-RU" sz="1600" dirty="0">
                <a:solidFill>
                  <a:srgbClr val="163470"/>
                </a:solidFill>
                <a:latin typeface="+mn-lt"/>
              </a:rPr>
              <a:t> Входная СВЧ мощность составила 450 Вт. Данные параметры не являются окончательными и будут корректироваться при дальнейшей модернизации макета с целью увеличения КПД, коэффициента усиления и </a:t>
            </a:r>
            <a:r>
              <a:rPr lang="ru-RU" sz="1600" dirty="0" smtClean="0">
                <a:solidFill>
                  <a:srgbClr val="163470"/>
                </a:solidFill>
                <a:latin typeface="+mn-lt"/>
              </a:rPr>
              <a:t>смещения рабочей </a:t>
            </a:r>
            <a:r>
              <a:rPr lang="ru-RU" sz="1600" dirty="0">
                <a:solidFill>
                  <a:srgbClr val="163470"/>
                </a:solidFill>
                <a:latin typeface="+mn-lt"/>
              </a:rPr>
              <a:t>частоты </a:t>
            </a:r>
            <a:r>
              <a:rPr lang="ru-RU" sz="1600" dirty="0" smtClean="0">
                <a:solidFill>
                  <a:srgbClr val="163470"/>
                </a:solidFill>
                <a:latin typeface="+mn-lt"/>
              </a:rPr>
              <a:t>в </a:t>
            </a:r>
            <a:r>
              <a:rPr lang="ru-RU" sz="1600" dirty="0">
                <a:solidFill>
                  <a:srgbClr val="163470"/>
                </a:solidFill>
                <a:latin typeface="+mn-lt"/>
              </a:rPr>
              <a:t>район 2856 МГц. Тем не менее, данный макет позволил продемонстрировать </a:t>
            </a:r>
            <a:r>
              <a:rPr lang="ru-RU" sz="1600" dirty="0" smtClean="0">
                <a:solidFill>
                  <a:srgbClr val="163470"/>
                </a:solidFill>
                <a:latin typeface="+mn-lt"/>
              </a:rPr>
              <a:t>согласование </a:t>
            </a:r>
            <a:r>
              <a:rPr lang="ru-RU" sz="1600" dirty="0">
                <a:solidFill>
                  <a:srgbClr val="163470"/>
                </a:solidFill>
                <a:latin typeface="+mn-lt"/>
              </a:rPr>
              <a:t>между расчетной моделью и измерениями, отработать технологию изготовления всех элементов клистрона, провести реальные испытания с высокой выходной СВЧ мощностью. </a:t>
            </a:r>
            <a:endParaRPr kumimoji="0" lang="ru-RU" sz="1600" b="0" i="0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19247" y="1417847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Наименование разработки</a:t>
            </a:r>
            <a:endParaRPr lang="ru-RU" sz="1800" b="1" dirty="0">
              <a:solidFill>
                <a:srgbClr val="16347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3527" y="5300007"/>
            <a:ext cx="4529667" cy="261608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sng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</a:rPr>
              <a:t>Макет клистрона </a:t>
            </a:r>
            <a:r>
              <a:rPr lang="en-US" sz="1100" u="sng" dirty="0" smtClean="0">
                <a:solidFill>
                  <a:srgbClr val="163470"/>
                </a:solidFill>
                <a:latin typeface="Calibri"/>
              </a:rPr>
              <a:t>S-</a:t>
            </a:r>
            <a:r>
              <a:rPr lang="ru-RU" sz="1100" u="sng" dirty="0" smtClean="0">
                <a:solidFill>
                  <a:srgbClr val="163470"/>
                </a:solidFill>
                <a:latin typeface="Calibri"/>
              </a:rPr>
              <a:t>диапазона с выходной мощностью 50 МВт</a:t>
            </a:r>
            <a:endParaRPr kumimoji="0" lang="ru-RU" sz="1100" b="1" i="0" u="sng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Рисунок 11" descr="d:\D\photo\work_06_2019\IMG_20190429_090026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98638" y="1633828"/>
            <a:ext cx="1650253" cy="355648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8058</TotalTime>
  <Words>191</Words>
  <Application>Microsoft Office PowerPoint</Application>
  <PresentationFormat>Широкоэкранный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Наименование разработки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S. Arakcheev</cp:lastModifiedBy>
  <cp:revision>639</cp:revision>
  <cp:lastPrinted>2020-01-14T01:52:00Z</cp:lastPrinted>
  <dcterms:created xsi:type="dcterms:W3CDTF">2019-05-20T10:35:54Z</dcterms:created>
  <dcterms:modified xsi:type="dcterms:W3CDTF">2020-12-04T05:13:56Z</dcterms:modified>
</cp:coreProperties>
</file>