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00" d="100"/>
          <a:sy n="100" d="100"/>
        </p:scale>
        <p:origin x="108" y="39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624913" y="1633828"/>
            <a:ext cx="3089265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Авторы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:</a:t>
            </a:r>
            <a:r>
              <a:rPr lang="en-US" sz="1400" b="1" i="1" dirty="0" smtClean="0">
                <a:solidFill>
                  <a:srgbClr val="1B4089"/>
                </a:solidFill>
                <a:ea typeface="Verdana" pitchFamily="34" charset="0"/>
              </a:rPr>
              <a:t> 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К.В.Лотов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В.К.Худяков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020" y="5744648"/>
            <a:ext cx="11442818" cy="73866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</a:t>
            </a: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r>
              <a:rPr lang="en-US" sz="1050" i="0" dirty="0" err="1">
                <a:solidFill>
                  <a:srgbClr val="163470"/>
                </a:solidFill>
              </a:rPr>
              <a:t>R.Zgadzaj</a:t>
            </a:r>
            <a:r>
              <a:rPr lang="en-US" sz="1050" i="0" dirty="0">
                <a:solidFill>
                  <a:srgbClr val="163470"/>
                </a:solidFill>
              </a:rPr>
              <a:t>, </a:t>
            </a:r>
            <a:r>
              <a:rPr lang="en-US" sz="1050" i="0" dirty="0" err="1">
                <a:solidFill>
                  <a:srgbClr val="163470"/>
                </a:solidFill>
              </a:rPr>
              <a:t>T.Silva</a:t>
            </a:r>
            <a:r>
              <a:rPr lang="en-US" sz="1050" i="0" dirty="0">
                <a:solidFill>
                  <a:srgbClr val="163470"/>
                </a:solidFill>
              </a:rPr>
              <a:t>, </a:t>
            </a:r>
            <a:r>
              <a:rPr lang="en-US" sz="1050" i="0" dirty="0" err="1">
                <a:solidFill>
                  <a:srgbClr val="163470"/>
                </a:solidFill>
              </a:rPr>
              <a:t>V.K.Khudyakov</a:t>
            </a:r>
            <a:r>
              <a:rPr lang="en-US" sz="1050" i="0" dirty="0">
                <a:solidFill>
                  <a:srgbClr val="163470"/>
                </a:solidFill>
              </a:rPr>
              <a:t>, </a:t>
            </a:r>
            <a:r>
              <a:rPr lang="en-US" sz="1050" i="0" dirty="0" err="1">
                <a:solidFill>
                  <a:srgbClr val="163470"/>
                </a:solidFill>
              </a:rPr>
              <a:t>A.Sosedkin</a:t>
            </a:r>
            <a:r>
              <a:rPr lang="en-US" sz="1050" i="0" dirty="0">
                <a:solidFill>
                  <a:srgbClr val="163470"/>
                </a:solidFill>
              </a:rPr>
              <a:t>, </a:t>
            </a:r>
            <a:r>
              <a:rPr lang="en-US" sz="1050" i="0" dirty="0" err="1">
                <a:solidFill>
                  <a:srgbClr val="163470"/>
                </a:solidFill>
              </a:rPr>
              <a:t>J.Allen</a:t>
            </a:r>
            <a:r>
              <a:rPr lang="en-US" sz="1050" i="0" dirty="0">
                <a:solidFill>
                  <a:srgbClr val="163470"/>
                </a:solidFill>
              </a:rPr>
              <a:t>, </a:t>
            </a:r>
            <a:r>
              <a:rPr lang="en-US" sz="1050" i="0" dirty="0" err="1">
                <a:solidFill>
                  <a:srgbClr val="163470"/>
                </a:solidFill>
              </a:rPr>
              <a:t>S.Gessner</a:t>
            </a:r>
            <a:r>
              <a:rPr lang="en-US" sz="1050" i="0" dirty="0">
                <a:solidFill>
                  <a:srgbClr val="163470"/>
                </a:solidFill>
              </a:rPr>
              <a:t>, </a:t>
            </a:r>
            <a:r>
              <a:rPr lang="en-US" sz="1050" i="0" dirty="0" err="1">
                <a:solidFill>
                  <a:srgbClr val="163470"/>
                </a:solidFill>
              </a:rPr>
              <a:t>Z.Li</a:t>
            </a:r>
            <a:r>
              <a:rPr lang="en-US" sz="1050" i="0" dirty="0">
                <a:solidFill>
                  <a:srgbClr val="163470"/>
                </a:solidFill>
              </a:rPr>
              <a:t>, </a:t>
            </a:r>
            <a:r>
              <a:rPr lang="en-US" sz="1050" i="0" dirty="0" err="1">
                <a:solidFill>
                  <a:srgbClr val="163470"/>
                </a:solidFill>
              </a:rPr>
              <a:t>M.Litos</a:t>
            </a:r>
            <a:r>
              <a:rPr lang="en-US" sz="1050" i="0" dirty="0">
                <a:solidFill>
                  <a:srgbClr val="163470"/>
                </a:solidFill>
              </a:rPr>
              <a:t>, </a:t>
            </a:r>
            <a:r>
              <a:rPr lang="en-US" sz="1050" i="0" dirty="0" err="1">
                <a:solidFill>
                  <a:srgbClr val="163470"/>
                </a:solidFill>
              </a:rPr>
              <a:t>J.Vieira</a:t>
            </a:r>
            <a:r>
              <a:rPr lang="en-US" sz="1050" i="0" dirty="0">
                <a:solidFill>
                  <a:srgbClr val="163470"/>
                </a:solidFill>
              </a:rPr>
              <a:t>, </a:t>
            </a:r>
            <a:r>
              <a:rPr lang="en-US" sz="1050" i="0" dirty="0" err="1">
                <a:solidFill>
                  <a:srgbClr val="163470"/>
                </a:solidFill>
              </a:rPr>
              <a:t>K.V.Lotov</a:t>
            </a:r>
            <a:r>
              <a:rPr lang="en-US" sz="1050" i="0" dirty="0">
                <a:solidFill>
                  <a:srgbClr val="163470"/>
                </a:solidFill>
              </a:rPr>
              <a:t>, </a:t>
            </a:r>
            <a:r>
              <a:rPr lang="en-US" sz="1050" i="0" dirty="0" err="1">
                <a:solidFill>
                  <a:srgbClr val="163470"/>
                </a:solidFill>
              </a:rPr>
              <a:t>M.J.Hogan</a:t>
            </a:r>
            <a:r>
              <a:rPr lang="en-US" sz="1050" i="0" dirty="0">
                <a:solidFill>
                  <a:srgbClr val="163470"/>
                </a:solidFill>
              </a:rPr>
              <a:t>, </a:t>
            </a:r>
            <a:r>
              <a:rPr lang="en-US" sz="1050" i="0" dirty="0" err="1">
                <a:solidFill>
                  <a:srgbClr val="163470"/>
                </a:solidFill>
              </a:rPr>
              <a:t>V.Yakimenko</a:t>
            </a:r>
            <a:r>
              <a:rPr lang="en-US" sz="1050" i="0" dirty="0">
                <a:solidFill>
                  <a:srgbClr val="163470"/>
                </a:solidFill>
              </a:rPr>
              <a:t>, and </a:t>
            </a:r>
            <a:r>
              <a:rPr lang="en-US" sz="1050" i="0" dirty="0" err="1">
                <a:solidFill>
                  <a:srgbClr val="163470"/>
                </a:solidFill>
              </a:rPr>
              <a:t>M.C.Downer</a:t>
            </a:r>
            <a:r>
              <a:rPr lang="en-US" sz="1050" i="0" dirty="0">
                <a:solidFill>
                  <a:srgbClr val="163470"/>
                </a:solidFill>
              </a:rPr>
              <a:t>, Dissipation of electron-beam-driven plasma wakes. Nat. Comm. 11, 4753 (2020).</a:t>
            </a:r>
            <a:r>
              <a:rPr kumimoji="0" lang="ru-RU" sz="1050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</a:rPr>
              <a:t> 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81800" y="1995040"/>
            <a:ext cx="5041894" cy="3518950"/>
          </a:xfrm>
          <a:prstGeom prst="rect">
            <a:avLst/>
          </a:prstGeom>
          <a:noFill/>
        </p:spPr>
        <p:txBody>
          <a:bodyPr vert="horz" lIns="91438" tIns="45719" rIns="91438" bIns="45719" rtlCol="0" anchor="t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0" algn="l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>
                <a:solidFill>
                  <a:srgbClr val="163470"/>
                </a:solidFill>
                <a:latin typeface="Calibri"/>
              </a:rPr>
              <a:t>В плазменном кильватерном ускорителе после прохождения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пучков остается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огромная энергия, плотность которой сравнима с энергией покоя всех электронов в этом объеме.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Механизмы ее диссипации были впервые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выяснены при сравнении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численных расчетов программой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LCODE (ИЯФ) и экспериментов на установке FACET (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Стенфорд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, США).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Для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решения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задачи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в LCODE была добавлена возможность учета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столкновений в плазме и ионизации окружающего ее газа. Долговременная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динамика кильватерной волны впервые была рассчитана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до 3000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периодов и обнаружила количественное согласие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с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измерениями.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Оказалось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, что около 80% энергии переходит в радиальное движение ионов, которое инициирует ионизацию окружающего газа и быстрое увеличение радиуса плазмы.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19247" y="1294022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Выяснен механизм диссипации энергии кильватерной волны в радиально-ограниченной плазме</a:t>
            </a:r>
            <a:endParaRPr lang="ru-RU" sz="1800" b="1" dirty="0">
              <a:solidFill>
                <a:srgbClr val="16347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3527" y="5300007"/>
            <a:ext cx="5908363" cy="261608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 algn="ctr">
              <a:defRPr/>
            </a:pPr>
            <a:r>
              <a:rPr lang="ru-RU" sz="1100" dirty="0">
                <a:solidFill>
                  <a:srgbClr val="163470"/>
                </a:solidFill>
              </a:rPr>
              <a:t>Схема </a:t>
            </a:r>
            <a:r>
              <a:rPr lang="ru-RU" sz="1100" dirty="0" smtClean="0">
                <a:solidFill>
                  <a:srgbClr val="163470"/>
                </a:solidFill>
              </a:rPr>
              <a:t>эксперимента, </a:t>
            </a:r>
            <a:r>
              <a:rPr lang="ru-RU" sz="1100" dirty="0">
                <a:solidFill>
                  <a:srgbClr val="163470"/>
                </a:solidFill>
              </a:rPr>
              <a:t>изображение плазмы и </a:t>
            </a:r>
            <a:r>
              <a:rPr lang="ru-RU" sz="1100" dirty="0" smtClean="0">
                <a:solidFill>
                  <a:srgbClr val="163470"/>
                </a:solidFill>
              </a:rPr>
              <a:t>сравнение с моделированием.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/>
          <p:nvPr/>
        </p:nvPicPr>
        <p:blipFill>
          <a:blip r:embed="rId3"/>
          <a:stretch>
            <a:fillRect/>
          </a:stretch>
        </p:blipFill>
        <p:spPr>
          <a:xfrm>
            <a:off x="2927455" y="1815256"/>
            <a:ext cx="3734435" cy="3419475"/>
          </a:xfrm>
          <a:prstGeom prst="rect">
            <a:avLst/>
          </a:prstGeom>
        </p:spPr>
      </p:pic>
      <p:pic>
        <p:nvPicPr>
          <p:cNvPr id="17" name="Рисунок 16"/>
          <p:cNvPicPr/>
          <p:nvPr/>
        </p:nvPicPr>
        <p:blipFill>
          <a:blip r:embed="rId4"/>
          <a:stretch>
            <a:fillRect/>
          </a:stretch>
        </p:blipFill>
        <p:spPr>
          <a:xfrm>
            <a:off x="851005" y="1833997"/>
            <a:ext cx="1933575" cy="1770380"/>
          </a:xfrm>
          <a:prstGeom prst="rect">
            <a:avLst/>
          </a:prstGeom>
        </p:spPr>
      </p:pic>
      <p:pic>
        <p:nvPicPr>
          <p:cNvPr id="18" name="Рисунок 17"/>
          <p:cNvPicPr/>
          <p:nvPr/>
        </p:nvPicPr>
        <p:blipFill>
          <a:blip r:embed="rId5"/>
          <a:stretch>
            <a:fillRect/>
          </a:stretch>
        </p:blipFill>
        <p:spPr>
          <a:xfrm>
            <a:off x="821557" y="3872345"/>
            <a:ext cx="1943100" cy="1078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8440</TotalTime>
  <Words>189</Words>
  <Application>Microsoft Office PowerPoint</Application>
  <PresentationFormat>Широкоэкранный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Выяснен механизм диссипации энергии кильватерной волны в радиально-ограниченной плазме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lot</cp:lastModifiedBy>
  <cp:revision>637</cp:revision>
  <cp:lastPrinted>2020-01-14T01:52:00Z</cp:lastPrinted>
  <dcterms:created xsi:type="dcterms:W3CDTF">2019-05-20T10:35:54Z</dcterms:created>
  <dcterms:modified xsi:type="dcterms:W3CDTF">2020-12-01T14:56:11Z</dcterms:modified>
</cp:coreProperties>
</file>