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440" r:id="rId2"/>
  </p:sldIdLst>
  <p:sldSz cx="12192000" cy="6858000"/>
  <p:notesSz cx="6805613" cy="99441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Rg st="1" end="31"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63470"/>
    <a:srgbClr val="FF3300"/>
    <a:srgbClr val="F43F06"/>
    <a:srgbClr val="00CC00"/>
    <a:srgbClr val="ECE890"/>
    <a:srgbClr val="B5C9F1"/>
    <a:srgbClr val="18397A"/>
    <a:srgbClr val="1B4089"/>
    <a:srgbClr val="008A3E"/>
    <a:srgbClr val="F0FA7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3455" autoAdjust="0"/>
    <p:restoredTop sz="95332" autoAdjust="0"/>
  </p:normalViewPr>
  <p:slideViewPr>
    <p:cSldViewPr snapToGrid="0">
      <p:cViewPr>
        <p:scale>
          <a:sx n="100" d="100"/>
          <a:sy n="100" d="100"/>
        </p:scale>
        <p:origin x="-1740" y="-462"/>
      </p:cViewPr>
      <p:guideLst>
        <p:guide orient="horz" pos="215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667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4184" y="1"/>
            <a:ext cx="2949841" cy="497762"/>
          </a:xfrm>
          <a:prstGeom prst="rect">
            <a:avLst/>
          </a:prstGeom>
        </p:spPr>
        <p:txBody>
          <a:bodyPr vert="horz" lIns="91595" tIns="45798" rIns="91595" bIns="45798" rtlCol="0"/>
          <a:lstStyle>
            <a:lvl1pPr algn="r">
              <a:defRPr sz="1200"/>
            </a:lvl1pPr>
          </a:lstStyle>
          <a:p>
            <a:fld id="{CE29251B-1858-4AD5-9EA0-DC4B5B393A0E}" type="datetimeFigureOut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6125"/>
            <a:ext cx="662781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595" tIns="45798" rIns="91595" bIns="45798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0244" y="4723170"/>
            <a:ext cx="5445126" cy="4475083"/>
          </a:xfrm>
          <a:prstGeom prst="rect">
            <a:avLst/>
          </a:prstGeom>
        </p:spPr>
        <p:txBody>
          <a:bodyPr vert="horz" lIns="91595" tIns="45798" rIns="91595" bIns="45798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4184" y="9444749"/>
            <a:ext cx="2949841" cy="497761"/>
          </a:xfrm>
          <a:prstGeom prst="rect">
            <a:avLst/>
          </a:prstGeom>
        </p:spPr>
        <p:txBody>
          <a:bodyPr vert="horz" lIns="91595" tIns="45798" rIns="91595" bIns="45798" rtlCol="0" anchor="b"/>
          <a:lstStyle>
            <a:lvl1pPr algn="r">
              <a:defRPr sz="1200"/>
            </a:lvl1pPr>
          </a:lstStyle>
          <a:p>
            <a:fld id="{1D82E099-6EB9-476F-A11A-21E927E2E52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872482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901526" y="1880317"/>
            <a:ext cx="9766479" cy="2099257"/>
          </a:xfrm>
        </p:spPr>
        <p:txBody>
          <a:bodyPr anchor="b"/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buClrTx/>
              <a:buSzTx/>
              <a:buFontTx/>
              <a:buNone/>
              <a:tabLst/>
              <a:defRPr sz="4400"/>
            </a:lvl1pPr>
          </a:lstStyle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1800"/>
              </a:spcAft>
              <a:tabLst/>
              <a:defRPr/>
            </a:pPr>
            <a:endParaRPr kumimoji="0" lang="ru-RU" sz="3600" b="1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7280" y="4413407"/>
            <a:ext cx="10547799" cy="1655762"/>
          </a:xfrm>
        </p:spPr>
        <p:txBody>
          <a:bodyPr/>
          <a:lstStyle>
            <a:lvl1pPr marL="0" marR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32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marL="0" marR="0" lvl="0" indent="0" algn="l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cxnSp>
        <p:nvCxnSpPr>
          <p:cNvPr id="8" name="Прямая соединительная линия 7"/>
          <p:cNvCxnSpPr/>
          <p:nvPr userDrawn="1"/>
        </p:nvCxnSpPr>
        <p:spPr>
          <a:xfrm>
            <a:off x="8340957" y="868753"/>
            <a:ext cx="3866283" cy="15092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5" y="876299"/>
            <a:ext cx="885825" cy="0"/>
          </a:xfrm>
          <a:prstGeom prst="line">
            <a:avLst/>
          </a:prstGeom>
          <a:ln w="28575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Прямоугольник 10"/>
          <p:cNvSpPr/>
          <p:nvPr userDrawn="1"/>
        </p:nvSpPr>
        <p:spPr>
          <a:xfrm>
            <a:off x="0" y="6492240"/>
            <a:ext cx="12192000" cy="365760"/>
          </a:xfrm>
          <a:prstGeom prst="rect">
            <a:avLst/>
          </a:prstGeom>
          <a:solidFill>
            <a:srgbClr val="1B408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TextBox 11"/>
          <p:cNvSpPr txBox="1"/>
          <p:nvPr userDrawn="1"/>
        </p:nvSpPr>
        <p:spPr>
          <a:xfrm>
            <a:off x="1949395" y="691634"/>
            <a:ext cx="63915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b="1" dirty="0" smtClean="0">
                <a:solidFill>
                  <a:srgbClr val="1B4089"/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rPr>
              <a:t>Сибирское отделение Российской академии наук</a:t>
            </a:r>
            <a:endParaRPr lang="ru-RU" b="1" dirty="0">
              <a:solidFill>
                <a:srgbClr val="1B4089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85854" y="505562"/>
            <a:ext cx="756865" cy="74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31029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A02197-A36F-47E6-BE32-E303756AC480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05812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3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0F463C-CDD0-4E8F-BEFA-9741EA96CC46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192816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F6E91F-E900-459C-A1E8-AECCDFC75A7C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Прямая соединительная линия 8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283723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49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49" y="4589471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CF3A7D-C416-4D5C-BEB9-4425ED7004C9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68515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71246"/>
          </a:xfrm>
        </p:spPr>
        <p:txBody>
          <a:bodyPr/>
          <a:lstStyle>
            <a:lvl1pPr>
              <a:defRPr sz="4400" b="1"/>
            </a:lvl1pPr>
          </a:lstStyle>
          <a:p>
            <a:pPr>
              <a:lnSpc>
                <a:spcPct val="130000"/>
              </a:lnSpc>
              <a:spcAft>
                <a:spcPts val="1800"/>
              </a:spcAft>
            </a:pPr>
            <a:endParaRPr lang="ru-RU" sz="3600" dirty="0" smtClean="0">
              <a:solidFill>
                <a:srgbClr val="18397A"/>
              </a:solidFill>
              <a:latin typeface="Open Sans" panose="020B0606030504020204" pitchFamily="34" charset="0"/>
              <a:ea typeface="Open Sans" panose="020B0606030504020204" pitchFamily="34" charset="0"/>
              <a:cs typeface="Open Sans" panose="020B0606030504020204" pitchFamily="34" charset="0"/>
            </a:endParaRPr>
          </a:p>
        </p:txBody>
      </p:sp>
      <p:sp>
        <p:nvSpPr>
          <p:cNvPr id="10" name="Дата 3"/>
          <p:cNvSpPr>
            <a:spLocks noGrp="1"/>
          </p:cNvSpPr>
          <p:nvPr>
            <p:ph type="dt" sz="half" idx="10"/>
          </p:nvPr>
        </p:nvSpPr>
        <p:spPr>
          <a:xfrm>
            <a:off x="838200" y="6356358"/>
            <a:ext cx="2743200" cy="365125"/>
          </a:xfrm>
        </p:spPr>
        <p:txBody>
          <a:bodyPr/>
          <a:lstStyle/>
          <a:p>
            <a:fld id="{51609B3F-C195-44F7-A3A0-7C709B132E91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11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038600" y="6356358"/>
            <a:ext cx="4114800" cy="365125"/>
          </a:xfrm>
        </p:spPr>
        <p:txBody>
          <a:bodyPr/>
          <a:lstStyle/>
          <a:p>
            <a:endParaRPr lang="ru-RU"/>
          </a:p>
        </p:txBody>
      </p:sp>
      <p:sp>
        <p:nvSpPr>
          <p:cNvPr id="12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10600" y="6356358"/>
            <a:ext cx="2743200" cy="365125"/>
          </a:xfrm>
        </p:spPr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13" name="Рисунок 12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14" name="Прямая соединительная линия 13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Прямая соединительная линия 14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Объект 2"/>
          <p:cNvSpPr>
            <a:spLocks noGrp="1"/>
          </p:cNvSpPr>
          <p:nvPr>
            <p:ph idx="13"/>
          </p:nvPr>
        </p:nvSpPr>
        <p:spPr>
          <a:xfrm>
            <a:off x="838203" y="1800912"/>
            <a:ext cx="50106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17" name="Объект 2"/>
          <p:cNvSpPr>
            <a:spLocks noGrp="1"/>
          </p:cNvSpPr>
          <p:nvPr>
            <p:ph idx="14"/>
          </p:nvPr>
        </p:nvSpPr>
        <p:spPr>
          <a:xfrm>
            <a:off x="6248941" y="1800912"/>
            <a:ext cx="5104865" cy="4351338"/>
          </a:xfrm>
        </p:spPr>
        <p:txBody>
          <a:bodyPr/>
          <a:lstStyle>
            <a:lvl1pPr>
              <a:defRPr>
                <a:solidFill>
                  <a:srgbClr val="18397A"/>
                </a:solidFill>
              </a:defRPr>
            </a:lvl1pPr>
            <a:lvl2pPr>
              <a:defRPr>
                <a:solidFill>
                  <a:srgbClr val="18397A"/>
                </a:solidFill>
              </a:defRPr>
            </a:lvl2pPr>
            <a:lvl3pPr>
              <a:defRPr>
                <a:solidFill>
                  <a:srgbClr val="18397A"/>
                </a:solidFill>
              </a:defRPr>
            </a:lvl3pPr>
            <a:lvl4pPr>
              <a:defRPr>
                <a:solidFill>
                  <a:srgbClr val="18397A"/>
                </a:solidFill>
              </a:defRPr>
            </a:lvl4pPr>
            <a:lvl5pPr>
              <a:defRPr>
                <a:solidFill>
                  <a:srgbClr val="18397A"/>
                </a:solidFill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31691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6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3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3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897A76-B6F5-4FDC-8567-F7A3644CFB61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1597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CCB5EE-DA7F-437D-8311-4E7EB9AB0342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21751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5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37313" y="663987"/>
            <a:ext cx="401641" cy="393474"/>
          </a:xfrm>
          <a:prstGeom prst="rect">
            <a:avLst/>
          </a:prstGeom>
        </p:spPr>
      </p:pic>
      <p:cxnSp>
        <p:nvCxnSpPr>
          <p:cNvPr id="7" name="Прямая соединительная линия 6"/>
          <p:cNvCxnSpPr/>
          <p:nvPr userDrawn="1"/>
        </p:nvCxnSpPr>
        <p:spPr>
          <a:xfrm>
            <a:off x="438128" y="1228398"/>
            <a:ext cx="0" cy="5629602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единительная линия 7"/>
          <p:cNvCxnSpPr/>
          <p:nvPr userDrawn="1"/>
        </p:nvCxnSpPr>
        <p:spPr>
          <a:xfrm>
            <a:off x="438128" y="0"/>
            <a:ext cx="0" cy="495300"/>
          </a:xfrm>
          <a:prstGeom prst="line">
            <a:avLst/>
          </a:prstGeom>
          <a:ln w="25400">
            <a:solidFill>
              <a:srgbClr val="1B408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9042286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D2F43A-DB89-49F5-B935-D9C310B01F4C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9082121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6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D8DF59-95A2-4F24-875A-203E0D626C22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67138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3A5067-C6A7-4832-B49B-CFC8B49033E9}" type="datetime1">
              <a:rPr lang="ru-RU" smtClean="0"/>
              <a:pPr/>
              <a:t>02.12.2020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8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8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6F39FA-1456-4AEA-A082-130B38B49F0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526801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225" y="3316395"/>
            <a:ext cx="2623507" cy="1887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E6F39FA-1456-4AEA-A082-130B38B49F0B}" type="slidenum">
              <a:rPr kumimoji="0" lang="ru-RU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ru-RU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Заголовок 3"/>
          <p:cNvSpPr txBox="1">
            <a:spLocks/>
          </p:cNvSpPr>
          <p:nvPr/>
        </p:nvSpPr>
        <p:spPr bwMode="auto">
          <a:xfrm>
            <a:off x="1794712" y="246987"/>
            <a:ext cx="10270067" cy="10583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38" tIns="45719" rIns="91438" bIns="45719" numCol="1" anchor="ctr" anchorCtr="0" compatLnSpc="1">
            <a:prstTxWarp prst="textNoShape">
              <a:avLst/>
            </a:prstTxWarp>
          </a:bodyPr>
          <a:lstStyle>
            <a:lvl1pPr marL="903288" indent="0" algn="l" rtl="0" eaLnBrk="0" fontAlgn="base" hangingPunct="0">
              <a:spcBef>
                <a:spcPct val="0"/>
              </a:spcBef>
              <a:spcAft>
                <a:spcPct val="0"/>
              </a:spcAft>
              <a:defRPr sz="3200" b="1" kern="1200">
                <a:solidFill>
                  <a:schemeClr val="tx2">
                    <a:lumMod val="75000"/>
                  </a:schemeClr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tx1"/>
                </a:solidFill>
                <a:latin typeface="Verdana" pitchFamily="34" charset="0"/>
                <a:ea typeface="Verdana" pitchFamily="34" charset="0"/>
                <a:cs typeface="Verdana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0">
              <a:defRPr/>
            </a:pP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Институт ядерной физики им. Г.И. </a:t>
            </a:r>
            <a:r>
              <a:rPr lang="ru-RU" sz="2400" dirty="0" err="1">
                <a:solidFill>
                  <a:srgbClr val="5B9BD5">
                    <a:lumMod val="50000"/>
                  </a:srgbClr>
                </a:solidFill>
                <a:latin typeface="Calibri"/>
              </a:rPr>
              <a:t>Будкера</a:t>
            </a:r>
            <a:r>
              <a:rPr lang="ru-RU" sz="2400" dirty="0">
                <a:solidFill>
                  <a:srgbClr val="5B9BD5">
                    <a:lumMod val="50000"/>
                  </a:srgbClr>
                </a:solidFill>
                <a:latin typeface="Calibri"/>
              </a:rPr>
              <a:t> Сибирского отделения Российской </a:t>
            </a:r>
            <a:r>
              <a:rPr lang="ru-RU" sz="2400" dirty="0" smtClean="0">
                <a:solidFill>
                  <a:srgbClr val="5B9BD5">
                    <a:lumMod val="50000"/>
                  </a:srgbClr>
                </a:solidFill>
                <a:latin typeface="Calibri"/>
              </a:rPr>
              <a:t>академии</a:t>
            </a:r>
            <a:endParaRPr kumimoji="0" lang="ru-RU" sz="2400" b="1" i="0" u="none" strike="noStrike" kern="1200" cap="none" spc="0" normalizeH="0" baseline="0" noProof="0" dirty="0">
              <a:ln>
                <a:noFill/>
              </a:ln>
              <a:solidFill>
                <a:srgbClr val="5B9BD5">
                  <a:lumMod val="50000"/>
                </a:srgbClr>
              </a:solidFill>
              <a:effectLst/>
              <a:uLnTx/>
              <a:uFillTx/>
              <a:latin typeface="Calibri"/>
              <a:ea typeface="Verdana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6743701" y="1633828"/>
            <a:ext cx="4970478" cy="307775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/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400" b="1" i="1" u="none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            Авторы</a:t>
            </a:r>
            <a:r>
              <a:rPr kumimoji="0" lang="ru-RU" sz="1400" b="1" i="1" strike="noStrike" kern="1200" cap="none" spc="0" normalizeH="0" baseline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:  В.В. </a:t>
            </a:r>
            <a:r>
              <a:rPr kumimoji="0" lang="ru-RU" sz="1400" b="1" i="1" strike="noStrike" kern="1200" cap="none" spc="0" normalizeH="0" baseline="0" noProof="0" dirty="0" err="1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Кубарев</a:t>
            </a:r>
            <a:r>
              <a:rPr kumimoji="0" lang="ru-RU" sz="1400" b="1" i="1" strike="noStrike" kern="1200" cap="none" spc="0" normalizeH="0" noProof="0" dirty="0" smtClean="0">
                <a:ln>
                  <a:noFill/>
                </a:ln>
                <a:solidFill>
                  <a:srgbClr val="1B4089"/>
                </a:solidFill>
                <a:effectLst/>
                <a:uLnTx/>
                <a:uFillTx/>
                <a:latin typeface="Calibri"/>
                <a:ea typeface="Verdana" pitchFamily="34" charset="0"/>
                <a:cs typeface="+mn-cs"/>
              </a:rPr>
              <a:t> </a:t>
            </a:r>
            <a:r>
              <a:rPr lang="ru-RU" sz="1400" b="1" i="1" dirty="0" smtClean="0">
                <a:solidFill>
                  <a:srgbClr val="1B4089"/>
                </a:solidFill>
                <a:latin typeface="Calibri"/>
                <a:ea typeface="Verdana" pitchFamily="34" charset="0"/>
              </a:rPr>
              <a:t>, Я.В. Гетманов, О.А. Шевченко</a:t>
            </a:r>
            <a:endParaRPr kumimoji="0" lang="ru-RU" sz="1400" b="0" i="1" strike="noStrike" kern="1200" cap="none" spc="0" normalizeH="0" baseline="0" noProof="0" dirty="0">
              <a:ln>
                <a:noFill/>
              </a:ln>
              <a:solidFill>
                <a:srgbClr val="1B4089"/>
              </a:solidFill>
              <a:effectLst/>
              <a:uLnTx/>
              <a:uFillTx/>
              <a:latin typeface="Calibri"/>
              <a:ea typeface="Verdana" pitchFamily="34" charset="0"/>
              <a:cs typeface="+mn-cs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70020" y="5797988"/>
            <a:ext cx="11442818" cy="1061827"/>
          </a:xfrm>
          <a:prstGeom prst="rect">
            <a:avLst/>
          </a:prstGeom>
        </p:spPr>
        <p:txBody>
          <a:bodyPr wrap="square" lIns="91438" tIns="45719" rIns="91438" bIns="45719">
            <a:spAutoFit/>
          </a:bodyPr>
          <a:lstStyle>
            <a:defPPr>
              <a:defRPr lang="ru-RU"/>
            </a:defPPr>
            <a:lvl1pPr marL="171450" lvl="0" indent="-171450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ü"/>
              <a:defRPr sz="900" i="1"/>
            </a:lvl1pPr>
          </a:lstStyle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Публикации</a:t>
            </a: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[1] </a:t>
            </a:r>
            <a:r>
              <a:rPr lang="en-US" sz="1050" b="1" i="0" dirty="0" smtClean="0">
                <a:solidFill>
                  <a:srgbClr val="163470"/>
                </a:solidFill>
              </a:rPr>
              <a:t>V</a:t>
            </a:r>
            <a:r>
              <a:rPr lang="en-US" sz="1050" b="1" i="0" dirty="0">
                <a:solidFill>
                  <a:srgbClr val="163470"/>
                </a:solidFill>
              </a:rPr>
              <a:t>. </a:t>
            </a:r>
            <a:r>
              <a:rPr lang="en-US" sz="1050" b="1" i="0" dirty="0" err="1">
                <a:solidFill>
                  <a:srgbClr val="163470"/>
                </a:solidFill>
              </a:rPr>
              <a:t>Kubarev</a:t>
            </a:r>
            <a:r>
              <a:rPr lang="en-US" sz="1050" b="1" i="0" dirty="0">
                <a:solidFill>
                  <a:srgbClr val="163470"/>
                </a:solidFill>
              </a:rPr>
              <a:t> et al., “Fine and Hyperfine Structure of FEL Emission Spectra”, in 39th International Free Electron Laser Conference (FEL2019), 26-30 August 2019, Hamburg, Germany, </a:t>
            </a:r>
            <a:endParaRPr lang="en-US" sz="1050" b="1" i="0" dirty="0" smtClean="0">
              <a:solidFill>
                <a:srgbClr val="163470"/>
              </a:solidFill>
            </a:endParaRP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en-US" sz="1050" b="1" i="0" dirty="0" smtClean="0">
                <a:solidFill>
                  <a:srgbClr val="163470"/>
                </a:solidFill>
              </a:rPr>
              <a:t>DOI</a:t>
            </a:r>
            <a:r>
              <a:rPr lang="en-US" sz="1050" b="1" i="0" dirty="0">
                <a:solidFill>
                  <a:srgbClr val="163470"/>
                </a:solidFill>
              </a:rPr>
              <a:t>: 10.18429/JACoW-FEL2019-TUD03</a:t>
            </a:r>
            <a:r>
              <a:rPr lang="en-US" sz="1050" b="1" i="0" dirty="0" smtClean="0">
                <a:solidFill>
                  <a:srgbClr val="163470"/>
                </a:solidFill>
              </a:rPr>
              <a:t>.</a:t>
            </a:r>
          </a:p>
          <a:p>
            <a:pPr marL="0" lvl="0" indent="0" algn="just">
              <a:buClr>
                <a:srgbClr val="70AD47">
                  <a:lumMod val="75000"/>
                </a:srgbClr>
              </a:buClr>
              <a:buNone/>
              <a:defRPr/>
            </a:pPr>
            <a:r>
              <a:rPr kumimoji="0" lang="en-US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[2]</a:t>
            </a:r>
            <a:r>
              <a:rPr kumimoji="0" lang="ru-RU" sz="1050" b="1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lang="en-US" sz="1050" b="1" i="0" dirty="0">
                <a:solidFill>
                  <a:srgbClr val="163470"/>
                </a:solidFill>
              </a:rPr>
              <a:t>V.V. </a:t>
            </a:r>
            <a:r>
              <a:rPr lang="en-US" sz="1050" b="1" i="0" dirty="0" err="1" smtClean="0">
                <a:solidFill>
                  <a:srgbClr val="163470"/>
                </a:solidFill>
              </a:rPr>
              <a:t>Kubarev</a:t>
            </a:r>
            <a:r>
              <a:rPr lang="en-US" sz="1050" b="1" i="0" dirty="0" smtClean="0">
                <a:solidFill>
                  <a:srgbClr val="163470"/>
                </a:solidFill>
              </a:rPr>
              <a:t>, </a:t>
            </a:r>
            <a:r>
              <a:rPr lang="en-US" sz="1050" b="1" i="0" dirty="0" err="1">
                <a:solidFill>
                  <a:srgbClr val="163470"/>
                </a:solidFill>
              </a:rPr>
              <a:t>Ya.V</a:t>
            </a:r>
            <a:r>
              <a:rPr lang="en-US" sz="1050" b="1" i="0" dirty="0">
                <a:solidFill>
                  <a:srgbClr val="163470"/>
                </a:solidFill>
              </a:rPr>
              <a:t>. </a:t>
            </a:r>
            <a:r>
              <a:rPr lang="en-US" sz="1050" b="1" i="0" dirty="0" err="1" smtClean="0">
                <a:solidFill>
                  <a:srgbClr val="163470"/>
                </a:solidFill>
              </a:rPr>
              <a:t>Getmanov</a:t>
            </a:r>
            <a:r>
              <a:rPr lang="en-US" sz="1050" b="1" i="0" dirty="0" smtClean="0">
                <a:solidFill>
                  <a:srgbClr val="163470"/>
                </a:solidFill>
              </a:rPr>
              <a:t>, O.A</a:t>
            </a:r>
            <a:r>
              <a:rPr lang="en-US" sz="1050" b="1" i="0" dirty="0">
                <a:solidFill>
                  <a:srgbClr val="163470"/>
                </a:solidFill>
              </a:rPr>
              <a:t>. Shevchenko, “Radiation stability and hyperfine mode structure of the terahertz </a:t>
            </a:r>
            <a:r>
              <a:rPr lang="en-US" sz="1050" b="1" i="0" dirty="0" err="1" smtClean="0">
                <a:solidFill>
                  <a:srgbClr val="163470"/>
                </a:solidFill>
              </a:rPr>
              <a:t>NovoFEL</a:t>
            </a:r>
            <a:r>
              <a:rPr lang="en-US" sz="1050" b="1" i="0" dirty="0" smtClean="0">
                <a:solidFill>
                  <a:srgbClr val="163470"/>
                </a:solidFill>
              </a:rPr>
              <a:t>”, </a:t>
            </a:r>
            <a:r>
              <a:rPr lang="en-US" sz="1050" b="1" i="0" dirty="0">
                <a:solidFill>
                  <a:srgbClr val="163470"/>
                </a:solidFill>
              </a:rPr>
              <a:t>AIP Conference </a:t>
            </a:r>
            <a:r>
              <a:rPr lang="en-US" sz="1050" b="1" i="0" dirty="0" smtClean="0">
                <a:solidFill>
                  <a:srgbClr val="163470"/>
                </a:solidFill>
              </a:rPr>
              <a:t>Proceedings, SYNCHROTRON </a:t>
            </a:r>
            <a:r>
              <a:rPr lang="en-US" sz="1050" b="1" i="0" dirty="0">
                <a:solidFill>
                  <a:srgbClr val="163470"/>
                </a:solidFill>
              </a:rPr>
              <a:t>AND FREE ELECTRON LASER RADIATION: Generation and Application (SFR-2020), </a:t>
            </a:r>
            <a:r>
              <a:rPr lang="en-US" sz="1050" b="1" i="0" dirty="0" smtClean="0">
                <a:solidFill>
                  <a:srgbClr val="163470"/>
                </a:solidFill>
              </a:rPr>
              <a:t>020003 </a:t>
            </a:r>
            <a:r>
              <a:rPr lang="en-US" sz="1050" b="1" i="0" dirty="0">
                <a:solidFill>
                  <a:srgbClr val="163470"/>
                </a:solidFill>
              </a:rPr>
              <a:t>(2020); https://doi.org/10.1063/5.0030503 </a:t>
            </a:r>
            <a:r>
              <a:rPr lang="en-US" sz="1050" b="1" i="0" dirty="0" smtClean="0">
                <a:solidFill>
                  <a:srgbClr val="163470"/>
                </a:solidFill>
              </a:rPr>
              <a:t>.</a:t>
            </a:r>
            <a:endParaRPr kumimoji="0" lang="ru-RU" sz="1050" b="1" i="0" u="none" strike="noStrike" kern="1200" cap="none" spc="0" normalizeH="0" baseline="0" noProof="0" dirty="0" smtClean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just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70AD47">
                  <a:lumMod val="75000"/>
                </a:srgbClr>
              </a:buClr>
              <a:buSzTx/>
              <a:buFont typeface="Wingdings" panose="05000000000000000000" pitchFamily="2" charset="2"/>
              <a:buNone/>
              <a:tabLst/>
              <a:defRPr/>
            </a:pPr>
            <a:endParaRPr kumimoji="0" lang="ru-RU" sz="105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83194" y="2099587"/>
            <a:ext cx="6578607" cy="3200419"/>
          </a:xfrm>
          <a:prstGeom prst="rect">
            <a:avLst/>
          </a:prstGeom>
          <a:noFill/>
        </p:spPr>
        <p:txBody>
          <a:bodyPr vert="horz" lIns="91438" tIns="45719" rIns="91438" bIns="45719" rtlCol="0" anchor="ctr">
            <a:noAutofit/>
          </a:bodyPr>
          <a:lstStyle>
            <a:defPPr>
              <a:defRPr lang="ru-RU"/>
            </a:defPPr>
            <a:lvl1pPr marL="171450" lvl="0" indent="-171450" algn="just">
              <a:spcBef>
                <a:spcPts val="600"/>
              </a:spcBef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§"/>
              <a:defRPr sz="1300">
                <a:solidFill>
                  <a:schemeClr val="accent6"/>
                </a:solidFill>
                <a:latin typeface="+mj-lt"/>
              </a:defRPr>
            </a:lvl1pPr>
          </a:lstStyle>
          <a:p>
            <a:pPr marL="0" lvl="0" indent="0">
              <a:spcBef>
                <a:spcPts val="0"/>
              </a:spcBef>
              <a:buClr>
                <a:srgbClr val="70AD47">
                  <a:lumMod val="75000"/>
                </a:srgbClr>
              </a:buClr>
              <a:buNone/>
              <a:defRPr/>
            </a:pP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Создан прибор – резонансный Фабри-Перо интерферометр и методы для измерения тонкой и сверхтонкой структур излучения НЛСЭ, связанных с когерентностью световых импульсов, излучаемых разными и одним и тем же внутрирезонаторным световым импульсом НЛСЭ соответственно. Показано, что тонкая структура в НЛСЭ полностью отсутствует. Сверхтонкая </a:t>
            </a:r>
            <a:r>
              <a:rPr lang="ru-RU" sz="1600" dirty="0" err="1" smtClean="0">
                <a:solidFill>
                  <a:srgbClr val="163470"/>
                </a:solidFill>
                <a:latin typeface="Calibri"/>
              </a:rPr>
              <a:t>модовая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 структура НЛСЭ, измеренная в частотном режиме интерферометра, в зависимости от экспериментальных условий может состоять из одной или из нескольких поперечных </a:t>
            </a:r>
            <a:r>
              <a:rPr lang="ru-RU" sz="1600" dirty="0" err="1" smtClean="0">
                <a:solidFill>
                  <a:srgbClr val="163470"/>
                </a:solidFill>
                <a:latin typeface="Calibri"/>
              </a:rPr>
              <a:t>супермод</a:t>
            </a:r>
            <a:r>
              <a:rPr lang="ru-RU" sz="1600" dirty="0" smtClean="0">
                <a:solidFill>
                  <a:srgbClr val="163470"/>
                </a:solidFill>
                <a:latin typeface="Calibri"/>
              </a:rPr>
              <a:t>. 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Относительная ширина линий сверхтонкой </a:t>
            </a:r>
            <a:r>
              <a:rPr kumimoji="0" lang="ru-RU" sz="16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модовой</a:t>
            </a:r>
            <a:r>
              <a:rPr kumimoji="0" lang="ru-RU" sz="16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структуры оказалась равной 2×10</a:t>
            </a:r>
            <a:r>
              <a:rPr kumimoji="0" lang="ru-RU" sz="1600" b="0" i="0" u="none" strike="noStrike" kern="1200" cap="none" spc="0" normalizeH="0" baseline="3000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-8 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(140 когерентных импульсов, длина когерентности 7 км). Кроме точной </a:t>
            </a:r>
            <a:r>
              <a:rPr kumimoji="0" lang="ru-RU" sz="1600" b="0" i="0" u="none" strike="noStrike" kern="1200" cap="none" spc="0" normalizeH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характеризации</a:t>
            </a:r>
            <a:r>
              <a:rPr kumimoji="0" lang="ru-RU" sz="16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излучения НЛСЭ, знание сверхтонкой структуры важно для определения режима работы оптического резонатора и спектроскопии сверхвысокого разрешения, развиваемой в настоящее время на НЛСЭ. </a:t>
            </a:r>
            <a:endParaRPr kumimoji="0" lang="ru-RU" sz="1600" b="0" i="0" u="none" strike="noStrike" kern="1200" cap="none" spc="0" normalizeH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219247" y="1417847"/>
            <a:ext cx="9931400" cy="341632"/>
          </a:xfr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Измерение тонкой и сверхтонкой </a:t>
            </a:r>
            <a:r>
              <a:rPr lang="ru-RU" sz="1800" b="1" dirty="0" err="1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модовой</a:t>
            </a:r>
            <a:r>
              <a:rPr lang="ru-RU" sz="1800" b="1" dirty="0" smtClean="0">
                <a:solidFill>
                  <a:srgbClr val="163470"/>
                </a:solidFill>
                <a:latin typeface="+mn-lt"/>
                <a:ea typeface="+mn-ea"/>
                <a:cs typeface="+mn-cs"/>
              </a:rPr>
              <a:t> структуры излучения НЛСЭ</a:t>
            </a:r>
            <a:endParaRPr lang="ru-RU" sz="1800" b="1" dirty="0">
              <a:solidFill>
                <a:srgbClr val="163470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71687" name="Rectangle 7"/>
          <p:cNvSpPr>
            <a:spLocks noChangeArrowheads="1"/>
          </p:cNvSpPr>
          <p:nvPr/>
        </p:nvSpPr>
        <p:spPr bwMode="auto">
          <a:xfrm>
            <a:off x="0" y="-184664"/>
            <a:ext cx="184727" cy="369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38" tIns="45719" rIns="91438" bIns="45719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ru-RU" sz="1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0020" y="5118084"/>
            <a:ext cx="4703960" cy="769439"/>
          </a:xfrm>
          <a:prstGeom prst="rect">
            <a:avLst/>
          </a:prstGeom>
          <a:noFill/>
        </p:spPr>
        <p:txBody>
          <a:bodyPr wrap="square" lIns="91438" tIns="45719" rIns="91438" bIns="45719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Пример сверхтонкой 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модовой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структуры из трех поперечных  </a:t>
            </a:r>
            <a:r>
              <a:rPr kumimoji="0" lang="ru-RU" sz="1100" b="0" i="0" u="none" strike="noStrike" kern="1200" cap="none" spc="0" normalizeH="0" baseline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супермод</a:t>
            </a:r>
            <a:r>
              <a:rPr kumimoji="0" lang="ru-RU" sz="1100" b="0" i="0" u="none" strike="noStrike" kern="1200" cap="none" spc="0" normalizeH="0" baseline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(сверху) и сигнала биений импульсов от разных внутрирезонаторных импульсов, по минимальному периоду которого</a:t>
            </a: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определяется </a:t>
            </a:r>
            <a:r>
              <a:rPr kumimoji="0" lang="ru-RU" sz="1100" b="0" i="0" u="none" strike="noStrike" kern="1200" cap="none" spc="0" normalizeH="0" noProof="0" dirty="0" err="1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монохроматичность</a:t>
            </a:r>
            <a:r>
              <a:rPr kumimoji="0" lang="ru-RU" sz="1100" b="0" i="0" u="none" strike="noStrike" kern="1200" cap="none" spc="0" normalizeH="0" noProof="0" dirty="0" smtClean="0">
                <a:ln>
                  <a:noFill/>
                </a:ln>
                <a:solidFill>
                  <a:srgbClr val="16347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мод (снизу)</a:t>
            </a:r>
            <a:endParaRPr kumimoji="0" lang="ru-RU" sz="1100" b="1" i="0" u="none" strike="noStrike" kern="1200" cap="none" spc="0" normalizeH="0" baseline="0" noProof="0" dirty="0">
              <a:ln>
                <a:noFill/>
              </a:ln>
              <a:solidFill>
                <a:srgbClr val="16347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26" name="Picture 2" descr="D:\Архив\Лого ИЯФ\++ logo BINP new bold blue Прозрачный.gi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3527" y="60336"/>
            <a:ext cx="690256" cy="8266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9225" y="1700229"/>
            <a:ext cx="2623507" cy="18874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84803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8426</TotalTime>
  <Words>280</Words>
  <Application>Microsoft Office PowerPoint</Application>
  <PresentationFormat>Произвольный</PresentationFormat>
  <Paragraphs>10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1_Тема Office</vt:lpstr>
      <vt:lpstr>Измерение тонкой и сверхтонкой модовой структуры излучения НЛСЭ</vt:lpstr>
    </vt:vector>
  </TitlesOfParts>
  <Company>diakov.net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Анастасия Голышева</dc:creator>
  <cp:lastModifiedBy>Пользователь</cp:lastModifiedBy>
  <cp:revision>650</cp:revision>
  <cp:lastPrinted>2020-01-14T01:52:00Z</cp:lastPrinted>
  <dcterms:created xsi:type="dcterms:W3CDTF">2019-05-20T10:35:54Z</dcterms:created>
  <dcterms:modified xsi:type="dcterms:W3CDTF">2020-12-02T14:32:22Z</dcterms:modified>
</cp:coreProperties>
</file>