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95" d="100"/>
          <a:sy n="95" d="100"/>
        </p:scale>
        <p:origin x="330" y="12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24913" y="1633828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 </a:t>
            </a:r>
            <a:r>
              <a:rPr lang="ru-RU" sz="1400" b="1" i="1" dirty="0" err="1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В.П.Назьмов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, </a:t>
            </a:r>
            <a:r>
              <a:rPr lang="ru-RU" sz="1400" b="1" i="1" dirty="0" err="1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Б.П.Толочко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A.Berdyugin</a:t>
            </a:r>
            <a:r>
              <a:rPr lang="en-US" sz="1050" b="1" i="0" dirty="0">
                <a:solidFill>
                  <a:srgbClr val="163470"/>
                </a:solidFill>
              </a:rPr>
              <a:t>, </a:t>
            </a:r>
            <a:r>
              <a:rPr lang="en-US" sz="1050" b="1" i="0" dirty="0" err="1">
                <a:solidFill>
                  <a:srgbClr val="163470"/>
                </a:solidFill>
              </a:rPr>
              <a:t>B.Tolochko</a:t>
            </a:r>
            <a:r>
              <a:rPr lang="en-US" sz="1050" b="1" i="0" dirty="0">
                <a:solidFill>
                  <a:srgbClr val="163470"/>
                </a:solidFill>
              </a:rPr>
              <a:t>, </a:t>
            </a:r>
            <a:r>
              <a:rPr lang="en-US" sz="1050" b="1" i="0" dirty="0" err="1">
                <a:solidFill>
                  <a:srgbClr val="163470"/>
                </a:solidFill>
              </a:rPr>
              <a:t>V.Nazmov</a:t>
            </a:r>
            <a:r>
              <a:rPr lang="en-US" sz="1050" b="1" i="0" dirty="0">
                <a:solidFill>
                  <a:srgbClr val="163470"/>
                </a:solidFill>
              </a:rPr>
              <a:t>, </a:t>
            </a:r>
            <a:r>
              <a:rPr lang="en-US" sz="1050" b="1" i="0" dirty="0" err="1">
                <a:solidFill>
                  <a:srgbClr val="163470"/>
                </a:solidFill>
              </a:rPr>
              <a:t>A.Kosov</a:t>
            </a:r>
            <a:r>
              <a:rPr lang="en-US" sz="1050" b="1" i="0" dirty="0">
                <a:solidFill>
                  <a:srgbClr val="163470"/>
                </a:solidFill>
              </a:rPr>
              <a:t>, </a:t>
            </a:r>
            <a:r>
              <a:rPr lang="en-US" sz="1050" b="1" i="0" dirty="0" err="1">
                <a:solidFill>
                  <a:srgbClr val="163470"/>
                </a:solidFill>
              </a:rPr>
              <a:t>O.Evdokov</a:t>
            </a:r>
            <a:r>
              <a:rPr lang="en-US" sz="1050" b="1" i="0" dirty="0">
                <a:solidFill>
                  <a:srgbClr val="163470"/>
                </a:solidFill>
              </a:rPr>
              <a:t>, Focusing </a:t>
            </a:r>
            <a:r>
              <a:rPr lang="en-US" sz="1050" b="1" i="0" dirty="0" smtClean="0">
                <a:solidFill>
                  <a:srgbClr val="163470"/>
                </a:solidFill>
              </a:rPr>
              <a:t>system </a:t>
            </a:r>
            <a:r>
              <a:rPr lang="en-US" sz="1050" b="1" i="0" dirty="0">
                <a:solidFill>
                  <a:srgbClr val="163470"/>
                </a:solidFill>
              </a:rPr>
              <a:t>of </a:t>
            </a:r>
            <a:r>
              <a:rPr lang="en-US" sz="1050" b="1" i="0" dirty="0" smtClean="0">
                <a:solidFill>
                  <a:srgbClr val="163470"/>
                </a:solidFill>
              </a:rPr>
              <a:t>synchrotron radiation </a:t>
            </a:r>
            <a:r>
              <a:rPr lang="en-US" sz="1050" b="1" i="0" dirty="0">
                <a:solidFill>
                  <a:srgbClr val="163470"/>
                </a:solidFill>
              </a:rPr>
              <a:t>with </a:t>
            </a:r>
            <a:r>
              <a:rPr lang="en-US" sz="1050" b="1" i="0" dirty="0" smtClean="0">
                <a:solidFill>
                  <a:srgbClr val="163470"/>
                </a:solidFill>
              </a:rPr>
              <a:t>refractive mosaic lenses </a:t>
            </a:r>
            <a:r>
              <a:rPr lang="en-US" sz="1050" b="1" i="0" dirty="0">
                <a:solidFill>
                  <a:srgbClr val="163470"/>
                </a:solidFill>
              </a:rPr>
              <a:t>for the </a:t>
            </a:r>
            <a:r>
              <a:rPr lang="en-US" sz="1050" b="1" i="0" dirty="0" smtClean="0">
                <a:solidFill>
                  <a:srgbClr val="163470"/>
                </a:solidFill>
              </a:rPr>
              <a:t>station </a:t>
            </a:r>
            <a:r>
              <a:rPr lang="en-US" sz="1050" b="1" i="0" dirty="0">
                <a:solidFill>
                  <a:srgbClr val="163470"/>
                </a:solidFill>
              </a:rPr>
              <a:t>“Extreme </a:t>
            </a:r>
            <a:r>
              <a:rPr lang="en-US" sz="1050" b="1" i="0" dirty="0" smtClean="0">
                <a:solidFill>
                  <a:srgbClr val="163470"/>
                </a:solidFill>
              </a:rPr>
              <a:t>state </a:t>
            </a:r>
            <a:r>
              <a:rPr lang="en-US" sz="1050" b="1" i="0" dirty="0">
                <a:solidFill>
                  <a:srgbClr val="163470"/>
                </a:solidFill>
              </a:rPr>
              <a:t>of </a:t>
            </a:r>
            <a:r>
              <a:rPr lang="en-US" sz="1050" b="1" i="0" dirty="0" smtClean="0">
                <a:solidFill>
                  <a:srgbClr val="163470"/>
                </a:solidFill>
              </a:rPr>
              <a:t>matter</a:t>
            </a:r>
            <a:r>
              <a:rPr lang="en-US" sz="1050" b="1" i="0" dirty="0">
                <a:solidFill>
                  <a:srgbClr val="163470"/>
                </a:solidFill>
              </a:rPr>
              <a:t>” of the </a:t>
            </a:r>
            <a:r>
              <a:rPr lang="en-US" sz="1050" b="1" i="0" dirty="0" smtClean="0">
                <a:solidFill>
                  <a:srgbClr val="163470"/>
                </a:solidFill>
              </a:rPr>
              <a:t>VEPP-4, </a:t>
            </a:r>
            <a:r>
              <a:rPr lang="en-US" sz="1050" b="1" i="0" dirty="0">
                <a:solidFill>
                  <a:srgbClr val="163470"/>
                </a:solidFill>
              </a:rPr>
              <a:t>AIP Conference Proceedings, V.2299 (2020), paper 050005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099589"/>
            <a:ext cx="6667751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Разработанная преломляющая ахроматическая линза позволяет фокусировать рентгеновское излучение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в широком диапазоне энергий квантов,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её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преломляющие свойства учитывают спектрально-угловую характеристику излучения источника СИ ВЭПП-4, что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обусловило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оптимизацию поглощения линзы под заданный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спектр излучения. Продемонстрированные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возможности фокусировки жёсткого рентгеновского излучения ахроматической линзой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проводятся на базе  изучения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фокусирующих свойств массивами преломляющих структур с мозаичной компоновкой,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обеспечивающей увеличение пропускания по сравнению с классической параболической линзой. 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В результате, апертура линзы в несколько раз превышает таковую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для бериллиевой линзы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Экспериментальная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проверка при энергии квантов 50 кэВ подтвердила правильность применённой модели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расчёта.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Линза предназначена для увеличения потока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излучения на детектор.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417847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Разработка ахроматической преломляющей рентгеновской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линзы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19247" y="5300007"/>
            <a:ext cx="4063947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Микрофотография фрагмента ахроматической преломляющей линзы с апертурой по вертикали </a:t>
            </a:r>
            <a:r>
              <a:rPr lang="ru-RU" sz="1100" dirty="0" err="1" smtClean="0">
                <a:solidFill>
                  <a:srgbClr val="163470"/>
                </a:solidFill>
              </a:rPr>
              <a:t>ок</a:t>
            </a:r>
            <a:r>
              <a:rPr lang="ru-RU" sz="1100" dirty="0">
                <a:solidFill>
                  <a:srgbClr val="163470"/>
                </a:solidFill>
              </a:rPr>
              <a:t>. 6 </a:t>
            </a:r>
            <a:r>
              <a:rPr lang="ru-RU" sz="1100" dirty="0" smtClean="0">
                <a:solidFill>
                  <a:srgbClr val="163470"/>
                </a:solidFill>
              </a:rPr>
              <a:t>мм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5889" y="2099589"/>
            <a:ext cx="3905037" cy="292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7918</TotalTime>
  <Words>182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Разработка ахроматической преломляющей рентгеновской линзы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BINP User</cp:lastModifiedBy>
  <cp:revision>641</cp:revision>
  <cp:lastPrinted>2020-01-14T01:52:00Z</cp:lastPrinted>
  <dcterms:created xsi:type="dcterms:W3CDTF">2019-05-20T10:35:54Z</dcterms:created>
  <dcterms:modified xsi:type="dcterms:W3CDTF">2020-12-02T12:20:41Z</dcterms:modified>
</cp:coreProperties>
</file>