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5" autoAdjust="0"/>
    <p:restoredTop sz="95332" autoAdjust="0"/>
  </p:normalViewPr>
  <p:slideViewPr>
    <p:cSldViewPr snapToGrid="0">
      <p:cViewPr>
        <p:scale>
          <a:sx n="100" d="100"/>
          <a:sy n="100" d="100"/>
        </p:scale>
        <p:origin x="-1740" y="-462"/>
      </p:cViewPr>
      <p:guideLst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73980" y="1633828"/>
            <a:ext cx="6540199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            Авторы</a:t>
            </a:r>
            <a:r>
              <a:rPr kumimoji="0" lang="ru-RU" sz="1400" b="1" i="1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 Е.Н. Чесноков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В.В.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Кубарев</a:t>
            </a:r>
            <a:r>
              <a:rPr lang="en-US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Л.Н. Красноперов, П.В. </a:t>
            </a:r>
            <a:r>
              <a:rPr lang="ru-RU" sz="1400" b="1" i="1" dirty="0" err="1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Кошляков</a:t>
            </a:r>
            <a:endParaRPr kumimoji="0" lang="ru-RU" sz="1400" b="0" i="1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97988"/>
            <a:ext cx="11442818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[1</a:t>
            </a:r>
            <a:r>
              <a:rPr lang="en-US" sz="1050" b="1" i="0" dirty="0">
                <a:solidFill>
                  <a:srgbClr val="163470"/>
                </a:solidFill>
              </a:rPr>
              <a:t>] </a:t>
            </a:r>
            <a:r>
              <a:rPr lang="en-US" sz="1050" b="1" i="0" dirty="0" smtClean="0">
                <a:solidFill>
                  <a:srgbClr val="163470"/>
                </a:solidFill>
              </a:rPr>
              <a:t>E</a:t>
            </a:r>
            <a:r>
              <a:rPr lang="ru-RU" sz="1050" b="1" i="0" dirty="0" smtClean="0">
                <a:solidFill>
                  <a:srgbClr val="163470"/>
                </a:solidFill>
              </a:rPr>
              <a:t>.</a:t>
            </a:r>
            <a:r>
              <a:rPr lang="en-US" sz="1050" b="1" i="0" dirty="0" err="1" smtClean="0">
                <a:solidFill>
                  <a:srgbClr val="163470"/>
                </a:solidFill>
              </a:rPr>
              <a:t>N.Chesnokov</a:t>
            </a:r>
            <a:r>
              <a:rPr lang="en-US" sz="1050" b="1" i="0" dirty="0" smtClean="0">
                <a:solidFill>
                  <a:srgbClr val="163470"/>
                </a:solidFill>
              </a:rPr>
              <a:t>, V.V.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Kubarev</a:t>
            </a:r>
            <a:r>
              <a:rPr lang="en-US" sz="1050" b="1" i="0" dirty="0" smtClean="0">
                <a:solidFill>
                  <a:srgbClr val="163470"/>
                </a:solidFill>
              </a:rPr>
              <a:t>, L.N.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Krasnoperov</a:t>
            </a:r>
            <a:r>
              <a:rPr lang="en-US" sz="1050" b="1" i="0" dirty="0" smtClean="0">
                <a:solidFill>
                  <a:srgbClr val="163470"/>
                </a:solidFill>
              </a:rPr>
              <a:t>, P.N.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Koshlyakov</a:t>
            </a:r>
            <a:r>
              <a:rPr lang="en-US" sz="1050" b="1" i="0" dirty="0" smtClean="0">
                <a:solidFill>
                  <a:srgbClr val="163470"/>
                </a:solidFill>
              </a:rPr>
              <a:t>,  “Magnetic </a:t>
            </a:r>
            <a:r>
              <a:rPr lang="en-US" sz="1050" b="1" i="0" dirty="0">
                <a:solidFill>
                  <a:srgbClr val="163470"/>
                </a:solidFill>
              </a:rPr>
              <a:t>Field Effect on the Free Induction Decay of Hydroxyl Radical (OH) in the Terahertz </a:t>
            </a:r>
            <a:r>
              <a:rPr lang="en-US" sz="1050" b="1" i="0" dirty="0" smtClean="0">
                <a:solidFill>
                  <a:srgbClr val="163470"/>
                </a:solidFill>
              </a:rPr>
              <a:t>Region”,</a:t>
            </a:r>
            <a:r>
              <a:rPr lang="ru-RU" sz="1050" b="1" i="0" dirty="0" smtClean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Phys</a:t>
            </a:r>
            <a:r>
              <a:rPr lang="en-US" sz="1050" b="1" i="0" dirty="0">
                <a:solidFill>
                  <a:srgbClr val="163470"/>
                </a:solidFill>
              </a:rPr>
              <a:t>. Chem. Chem. Phys., 2020,22, </a:t>
            </a:r>
            <a:r>
              <a:rPr lang="en-US" sz="1050" b="1" i="0" dirty="0" smtClean="0">
                <a:solidFill>
                  <a:srgbClr val="163470"/>
                </a:solidFill>
              </a:rPr>
              <a:t>20248-20252. DOI</a:t>
            </a:r>
            <a:r>
              <a:rPr lang="en-US" sz="1050" b="1" i="0" dirty="0">
                <a:solidFill>
                  <a:srgbClr val="163470"/>
                </a:solidFill>
              </a:rPr>
              <a:t>: 10.1039/D0CP02773A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</a:t>
            </a:r>
            <a:r>
              <a:rPr lang="en-US" sz="1050" b="1" i="0" dirty="0">
                <a:solidFill>
                  <a:srgbClr val="163470"/>
                </a:solidFill>
              </a:rPr>
              <a:t>2] E</a:t>
            </a:r>
            <a:r>
              <a:rPr lang="ru-RU" sz="1050" b="1" i="0" dirty="0">
                <a:solidFill>
                  <a:srgbClr val="163470"/>
                </a:solidFill>
              </a:rPr>
              <a:t>.</a:t>
            </a:r>
            <a:r>
              <a:rPr lang="en-US" sz="1050" b="1" i="0" dirty="0" err="1">
                <a:solidFill>
                  <a:srgbClr val="163470"/>
                </a:solidFill>
              </a:rPr>
              <a:t>N.Chesnokov</a:t>
            </a:r>
            <a:r>
              <a:rPr lang="en-US" sz="1050" b="1" i="0" dirty="0">
                <a:solidFill>
                  <a:srgbClr val="163470"/>
                </a:solidFill>
              </a:rPr>
              <a:t>, V.V. </a:t>
            </a:r>
            <a:r>
              <a:rPr lang="en-US" sz="1050" b="1" i="0" dirty="0" err="1">
                <a:solidFill>
                  <a:srgbClr val="163470"/>
                </a:solidFill>
              </a:rPr>
              <a:t>Kubarev</a:t>
            </a:r>
            <a:r>
              <a:rPr lang="en-US" sz="1050" b="1" i="0" dirty="0">
                <a:solidFill>
                  <a:srgbClr val="163470"/>
                </a:solidFill>
              </a:rPr>
              <a:t>, L.N. </a:t>
            </a:r>
            <a:r>
              <a:rPr lang="en-US" sz="1050" b="1" i="0" dirty="0" err="1">
                <a:solidFill>
                  <a:srgbClr val="163470"/>
                </a:solidFill>
              </a:rPr>
              <a:t>Krasnoperov</a:t>
            </a:r>
            <a:r>
              <a:rPr lang="en-US" sz="1050" b="1" i="0" dirty="0">
                <a:solidFill>
                  <a:srgbClr val="163470"/>
                </a:solidFill>
              </a:rPr>
              <a:t>, P.N.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Koshlyakov</a:t>
            </a:r>
            <a:r>
              <a:rPr lang="en-US" sz="1050" b="1" i="0" dirty="0" smtClean="0">
                <a:solidFill>
                  <a:srgbClr val="163470"/>
                </a:solidFill>
              </a:rPr>
              <a:t>, “Observation </a:t>
            </a:r>
            <a:r>
              <a:rPr lang="en-US" sz="1050" b="1" i="0" dirty="0">
                <a:solidFill>
                  <a:srgbClr val="163470"/>
                </a:solidFill>
              </a:rPr>
              <a:t>of Free Induction Decay Signals of Radicals Excited by Terahertz Free-Electron Laser </a:t>
            </a:r>
            <a:r>
              <a:rPr lang="en-US" sz="1050" b="1" i="0" dirty="0" smtClean="0">
                <a:solidFill>
                  <a:srgbClr val="163470"/>
                </a:solidFill>
              </a:rPr>
              <a:t>Pulses”,</a:t>
            </a:r>
            <a:r>
              <a:rPr lang="en-US" sz="1050" b="1" i="0" dirty="0">
                <a:solidFill>
                  <a:srgbClr val="163470"/>
                </a:solidFill>
              </a:rPr>
              <a:t> </a:t>
            </a:r>
            <a:r>
              <a:rPr lang="en-US" sz="1050" b="1" i="0" dirty="0" smtClean="0">
                <a:solidFill>
                  <a:srgbClr val="163470"/>
                </a:solidFill>
              </a:rPr>
              <a:t>Combustion </a:t>
            </a:r>
            <a:r>
              <a:rPr lang="en-US" sz="1050" b="1" i="0" dirty="0">
                <a:solidFill>
                  <a:srgbClr val="163470"/>
                </a:solidFill>
              </a:rPr>
              <a:t>Explosion and Shock </a:t>
            </a:r>
            <a:r>
              <a:rPr lang="en-US" sz="1050" b="1" i="0" dirty="0" smtClean="0">
                <a:solidFill>
                  <a:srgbClr val="163470"/>
                </a:solidFill>
              </a:rPr>
              <a:t>Waves, 2019, </a:t>
            </a:r>
            <a:r>
              <a:rPr lang="en-US" sz="1050" b="1" i="0" dirty="0">
                <a:solidFill>
                  <a:srgbClr val="163470"/>
                </a:solidFill>
              </a:rPr>
              <a:t>55(1</a:t>
            </a:r>
            <a:r>
              <a:rPr lang="en-US" sz="1050" b="1" i="0" dirty="0" smtClean="0">
                <a:solidFill>
                  <a:srgbClr val="163470"/>
                </a:solidFill>
              </a:rPr>
              <a:t>), 1-5. DOI</a:t>
            </a:r>
            <a:r>
              <a:rPr lang="en-US" sz="1050" b="1" i="0" dirty="0">
                <a:solidFill>
                  <a:srgbClr val="163470"/>
                </a:solidFill>
              </a:rPr>
              <a:t>: </a:t>
            </a:r>
            <a:r>
              <a:rPr lang="en-US" sz="1050" b="1" i="0" dirty="0" smtClean="0">
                <a:solidFill>
                  <a:srgbClr val="163470"/>
                </a:solidFill>
              </a:rPr>
              <a:t>10.1134/S0010508219010027</a:t>
            </a: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3194" y="2099587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Одним их новых методов сверхбыстрой спектроскопии на НЛСЭ является динамическая спектроскопия короткоживущих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OH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-радикалов во временной области. Сигнал излучения свободной индукции молекулы, возникающий после ее возбуждения коротким импульсом НЛСЭ, является временным аналогом ее характеристического спектра. Измеряя серию таких импульсов с периодом повторения импульсов НЛСЭ, можно проследить динамику рождения и исчезновения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OH-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радикала в быстрых химических реакциях (спектральное «кино»).</a:t>
            </a:r>
          </a:p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Радикальным способом увеличения чувствительности метода является использование слабого магнитного поля, которое, благодаря эффекту не-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Фарадеевского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вращения поляризации, позволяет разделить гигантский возбуждающий импульс НЛСЭ и слабый сигнал свободной индукции  </a:t>
            </a:r>
            <a:r>
              <a:rPr lang="en-US" sz="1600" dirty="0" smtClean="0">
                <a:solidFill>
                  <a:srgbClr val="163470"/>
                </a:solidFill>
                <a:latin typeface="Calibri"/>
              </a:rPr>
              <a:t>OH-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радикалов. Это дает возможность использовать детекторы с чувствительностью на много порядков выше. 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809625" y="1233947"/>
            <a:ext cx="10904554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Исследование динамики короткоживущего ОН-радикала методом сверхбыстрой спектроскопии на НЛСЭ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020" y="5440977"/>
            <a:ext cx="4703960" cy="430885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Сигнал свободной индукции ОН-радикала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без магнитного поля (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сверху)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и в магнитном поле 825 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Гс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(снизу)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pSp>
        <p:nvGrpSpPr>
          <p:cNvPr id="12" name="Группа 11"/>
          <p:cNvGrpSpPr/>
          <p:nvPr/>
        </p:nvGrpSpPr>
        <p:grpSpPr>
          <a:xfrm>
            <a:off x="1241255" y="246987"/>
            <a:ext cx="10823524" cy="1058352"/>
            <a:chOff x="1241255" y="246987"/>
            <a:chExt cx="10823524" cy="1058352"/>
          </a:xfrm>
        </p:grpSpPr>
        <p:grpSp>
          <p:nvGrpSpPr>
            <p:cNvPr id="11" name="Группа 10"/>
            <p:cNvGrpSpPr/>
            <p:nvPr/>
          </p:nvGrpSpPr>
          <p:grpSpPr>
            <a:xfrm>
              <a:off x="1241255" y="246987"/>
              <a:ext cx="4170678" cy="452242"/>
              <a:chOff x="10175705" y="5435281"/>
              <a:chExt cx="4170678" cy="452242"/>
            </a:xfrm>
          </p:grpSpPr>
          <p:pic>
            <p:nvPicPr>
              <p:cNvPr id="1029" name="Picture 5" descr="ИХКГ СО РАН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flipV="1">
                <a:off x="10175705" y="5435281"/>
                <a:ext cx="4170678" cy="452242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" name="Прямоугольник 6"/>
              <p:cNvSpPr/>
              <p:nvPr/>
            </p:nvSpPr>
            <p:spPr>
              <a:xfrm>
                <a:off x="10610850" y="5435281"/>
                <a:ext cx="3735533" cy="4522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" name="Заголовок 3"/>
            <p:cNvSpPr txBox="1">
              <a:spLocks/>
            </p:cNvSpPr>
            <p:nvPr/>
          </p:nvSpPr>
          <p:spPr bwMode="auto">
            <a:xfrm>
              <a:off x="1794712" y="246987"/>
              <a:ext cx="10270067" cy="10583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38" tIns="45719" rIns="91438" bIns="45719" numCol="1" anchor="ctr" anchorCtr="0" compatLnSpc="1">
              <a:prstTxWarp prst="textNoShape">
                <a:avLst/>
              </a:prstTxWarp>
            </a:bodyPr>
            <a:lstStyle>
              <a:lvl1pPr marL="903288" indent="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3200" b="1" kern="1200">
                  <a:solidFill>
                    <a:schemeClr val="tx2">
                      <a:lumMod val="75000"/>
                    </a:schemeClr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defRPr>
              </a:lvl1pPr>
              <a:lvl2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defRPr>
              </a:lvl2pPr>
              <a:lvl3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defRPr>
              </a:lvl3pPr>
              <a:lvl4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defRPr>
              </a:lvl4pPr>
              <a:lvl5pPr algn="ctr" rtl="0" eaLnBrk="0" fontAlgn="base" hangingPunct="0">
                <a:spcBef>
                  <a:spcPct val="0"/>
                </a:spcBef>
                <a:spcAft>
                  <a:spcPct val="0"/>
                </a:spcAft>
                <a:defRPr sz="2800" b="1">
                  <a:solidFill>
                    <a:schemeClr val="tx1"/>
                  </a:solidFill>
                  <a:latin typeface="Verdana" pitchFamily="34" charset="0"/>
                  <a:ea typeface="Verdana" pitchFamily="34" charset="0"/>
                  <a:cs typeface="Verdana" pitchFamily="34" charset="0"/>
                </a:defRPr>
              </a:lvl5pPr>
              <a:lvl6pPr marL="4572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6pPr>
              <a:lvl7pPr marL="9144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7pPr>
              <a:lvl8pPr marL="13716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8pPr>
              <a:lvl9pPr marL="1828800" algn="ctr" rtl="0" fontAlgn="base">
                <a:spcBef>
                  <a:spcPct val="0"/>
                </a:spcBef>
                <a:spcAft>
                  <a:spcPct val="0"/>
                </a:spcAft>
                <a:defRPr sz="4400">
                  <a:solidFill>
                    <a:schemeClr val="tx1"/>
                  </a:solidFill>
                  <a:latin typeface="Calibri" pitchFamily="34" charset="0"/>
                </a:defRPr>
              </a:lvl9pPr>
            </a:lstStyle>
            <a:p>
              <a:pPr marL="0" lvl="0">
                <a:defRPr/>
              </a:pPr>
              <a:r>
                <a:rPr lang="ru-RU" sz="2400" dirty="0" smtClean="0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Институт химической кинетики и горения им. В.В. Воеводского СО РАН</a:t>
              </a:r>
            </a:p>
            <a:p>
              <a:pPr marL="0" lvl="0">
                <a:defRPr/>
              </a:pPr>
              <a:r>
                <a:rPr lang="ru-RU" sz="2400" dirty="0" smtClean="0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Институт </a:t>
              </a:r>
              <a:r>
                <a:rPr lang="ru-RU" sz="2400" dirty="0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ядерной физики им. Г.И. </a:t>
              </a:r>
              <a:r>
                <a:rPr lang="ru-RU" sz="2400" dirty="0" err="1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Будкера</a:t>
              </a:r>
              <a:r>
                <a:rPr lang="ru-RU" sz="2400" dirty="0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 </a:t>
              </a:r>
              <a:r>
                <a:rPr lang="ru-RU" sz="2400" dirty="0" smtClean="0">
                  <a:solidFill>
                    <a:srgbClr val="5B9BD5">
                      <a:lumMod val="50000"/>
                    </a:srgbClr>
                  </a:solidFill>
                  <a:latin typeface="Calibri"/>
                </a:rPr>
                <a:t>СО РАН</a:t>
              </a:r>
              <a:endPara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Calibri"/>
                <a:ea typeface="Verdana" pitchFamily="34" charset="0"/>
              </a:endParaRPr>
            </a:p>
          </p:txBody>
        </p:sp>
        <p:pic>
          <p:nvPicPr>
            <p:cNvPr id="1026" name="Picture 2" descr="D:\Архив\Лого ИЯФ\++ logo BINP new bold blue Прозрачный.gif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41255" y="699229"/>
              <a:ext cx="355940" cy="426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194" y="1526587"/>
            <a:ext cx="2810505" cy="19693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09642" y="3495903"/>
            <a:ext cx="2917610" cy="19450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8558</TotalTime>
  <Words>288</Words>
  <Application>Microsoft Office PowerPoint</Application>
  <PresentationFormat>Произвольный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Исследование динамики короткоживущего ОН-радикала методом сверхбыстрой спектроскопии на НЛСЭ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</cp:lastModifiedBy>
  <cp:revision>660</cp:revision>
  <cp:lastPrinted>2020-01-14T01:52:00Z</cp:lastPrinted>
  <dcterms:created xsi:type="dcterms:W3CDTF">2019-05-20T10:35:54Z</dcterms:created>
  <dcterms:modified xsi:type="dcterms:W3CDTF">2020-12-02T16:44:00Z</dcterms:modified>
</cp:coreProperties>
</file>