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61" d="100"/>
          <a:sy n="161" d="100"/>
        </p:scale>
        <p:origin x="1176" y="15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41273" y="9436"/>
            <a:ext cx="10270067" cy="749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lnSpc>
                <a:spcPts val="2400"/>
              </a:lnSpc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>
                <a:solidFill>
                  <a:srgbClr val="5B9BD5">
                    <a:lumMod val="50000"/>
                  </a:srgbClr>
                </a:solidFill>
                <a:latin typeface="Calibri"/>
              </a:rPr>
              <a:t> </a:t>
            </a:r>
            <a:endParaRPr lang="ru-RU" sz="2400" smtClean="0">
              <a:solidFill>
                <a:srgbClr val="5B9BD5">
                  <a:lumMod val="50000"/>
                </a:srgbClr>
              </a:solidFill>
              <a:latin typeface="Calibri"/>
            </a:endParaRPr>
          </a:p>
          <a:p>
            <a:pPr marL="0" lvl="0" algn="ctr">
              <a:lnSpc>
                <a:spcPts val="2400"/>
              </a:lnSpc>
              <a:defRPr/>
            </a:pPr>
            <a:r>
              <a:rPr lang="ru-RU" sz="240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Сибирского 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2601" y="1485417"/>
            <a:ext cx="8229302" cy="523218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lang="ru-RU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: </a:t>
            </a:r>
            <a:r>
              <a:rPr lang="ru-RU" sz="1400" dirty="0"/>
              <a:t>Г.Ф. Абдрашитов, Ю.И. Бельченко, А.В. </a:t>
            </a:r>
            <a:r>
              <a:rPr lang="ru-RU" sz="1400" dirty="0" err="1"/>
              <a:t>Белавский</a:t>
            </a:r>
            <a:r>
              <a:rPr lang="ru-RU" sz="1400" dirty="0"/>
              <a:t>, А.И. Горбовский, А.С. </a:t>
            </a:r>
            <a:r>
              <a:rPr lang="ru-RU" sz="1400" dirty="0" err="1"/>
              <a:t>Донин</a:t>
            </a:r>
            <a:r>
              <a:rPr lang="ru-RU" sz="1400" dirty="0"/>
              <a:t>, А.А. Иванов, П.П. </a:t>
            </a:r>
            <a:r>
              <a:rPr lang="ru-RU" sz="1400" dirty="0" err="1"/>
              <a:t>Дейчули</a:t>
            </a:r>
            <a:r>
              <a:rPr lang="ru-RU" sz="1400" dirty="0"/>
              <a:t>, А.Н. </a:t>
            </a:r>
            <a:r>
              <a:rPr lang="ru-RU" sz="1400" dirty="0" err="1"/>
              <a:t>Драничников</a:t>
            </a:r>
            <a:r>
              <a:rPr lang="ru-RU" sz="1400" dirty="0"/>
              <a:t>, В.А. Капитонов, А.А. Кондаков, А.Л. Санин, О.З. Сотников, И.В. </a:t>
            </a:r>
            <a:r>
              <a:rPr lang="ru-RU" sz="1400" dirty="0" err="1"/>
              <a:t>Шиховцев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6913" y="5927180"/>
            <a:ext cx="11442818" cy="900244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Публикации:</a:t>
            </a:r>
          </a:p>
          <a:p>
            <a:pPr marL="228600" lvl="0" indent="-228600" algn="just">
              <a:buClr>
                <a:srgbClr val="70AD47">
                  <a:lumMod val="75000"/>
                </a:srgbClr>
              </a:buClr>
              <a:buFont typeface="+mj-lt"/>
              <a:buAutoNum type="arabicPeriod"/>
              <a:defRPr/>
            </a:pPr>
            <a:r>
              <a:rPr lang="en-US" sz="1050" dirty="0" smtClean="0"/>
              <a:t>A. Ivanov, G. Abdrashitov, V. Anashin, Yu. Belchenko et al</a:t>
            </a:r>
            <a:r>
              <a:rPr lang="en-US" sz="1050" dirty="0"/>
              <a:t>., Development of a negative ion-based neutral beam injector in </a:t>
            </a:r>
            <a:r>
              <a:rPr lang="en-US" sz="1050" dirty="0" smtClean="0"/>
              <a:t>Novosibirsk, Rev. Sci. Instrum., </a:t>
            </a:r>
            <a:r>
              <a:rPr lang="en-US" sz="1050" b="1" dirty="0" smtClean="0"/>
              <a:t>85</a:t>
            </a:r>
            <a:r>
              <a:rPr lang="en-US" sz="1050" dirty="0" smtClean="0"/>
              <a:t>, 02B102 (2014). 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lvl="0" indent="-228600" algn="just">
              <a:buClr>
                <a:srgbClr val="70AD47">
                  <a:lumMod val="75000"/>
                </a:srgbClr>
              </a:buClr>
              <a:buFont typeface="+mj-lt"/>
              <a:buAutoNum type="arabicPeriod"/>
              <a:defRPr/>
            </a:pPr>
            <a:r>
              <a:rPr lang="en-US" sz="1050" dirty="0" smtClean="0"/>
              <a:t>O</a:t>
            </a:r>
            <a:r>
              <a:rPr lang="en-US" sz="1050" dirty="0"/>
              <a:t>. Sotnikov, Yu. Belchenko, P. Deichuli, A. Ivanov, A. Sanin, Negative ion beam production and transport via the LEBT of the HV injector prototype. AIP</a:t>
            </a:r>
            <a:r>
              <a:rPr lang="ru-RU" sz="1050" dirty="0"/>
              <a:t>. </a:t>
            </a:r>
            <a:r>
              <a:rPr lang="en-US" sz="1050" dirty="0" err="1"/>
              <a:t>Conf</a:t>
            </a:r>
            <a:r>
              <a:rPr lang="ru-RU" sz="1050" dirty="0"/>
              <a:t>. </a:t>
            </a:r>
            <a:r>
              <a:rPr lang="en-US" sz="1050" dirty="0"/>
              <a:t>Proc</a:t>
            </a:r>
            <a:r>
              <a:rPr lang="ru-RU" sz="1050" dirty="0"/>
              <a:t>. </a:t>
            </a:r>
            <a:r>
              <a:rPr lang="ru-RU" sz="1050" b="1" dirty="0"/>
              <a:t>2052</a:t>
            </a:r>
            <a:r>
              <a:rPr lang="ru-RU" sz="1050" dirty="0"/>
              <a:t>, 070003 (2018).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+mj-lt"/>
              <a:buAutoNum type="arabicPeriod"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30196" y="2171989"/>
            <a:ext cx="5555411" cy="4112426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algn="l">
              <a:spcAft>
                <a:spcPts val="600"/>
              </a:spcAft>
              <a:buClr>
                <a:srgbClr val="70AD47">
                  <a:lumMod val="75000"/>
                </a:srgbClr>
              </a:buClr>
              <a:defRPr/>
            </a:pPr>
            <a:r>
              <a:rPr lang="ru-RU" sz="1400" dirty="0" smtClean="0">
                <a:solidFill>
                  <a:srgbClr val="163470"/>
                </a:solidFill>
                <a:latin typeface="Calibri"/>
              </a:rPr>
              <a:t>В 2020 г. был впервые получен интенсивный пучок отрицательных ионов водорода, </a:t>
            </a:r>
            <a:r>
              <a:rPr lang="ru-RU" sz="1400" dirty="0" err="1" smtClean="0">
                <a:solidFill>
                  <a:srgbClr val="163470"/>
                </a:solidFill>
                <a:latin typeface="Calibri"/>
              </a:rPr>
              <a:t>доускоренный</a:t>
            </a:r>
            <a:r>
              <a:rPr lang="ru-RU" sz="1400" dirty="0" smtClean="0">
                <a:solidFill>
                  <a:srgbClr val="163470"/>
                </a:solidFill>
                <a:latin typeface="Calibri"/>
              </a:rPr>
              <a:t> до энергии более 240 кэВ</a:t>
            </a:r>
          </a:p>
          <a:p>
            <a:pPr algn="l">
              <a:spcAft>
                <a:spcPts val="600"/>
              </a:spcAft>
              <a:buClr>
                <a:srgbClr val="70AD47">
                  <a:lumMod val="75000"/>
                </a:srgbClr>
              </a:buClr>
              <a:defRPr/>
            </a:pPr>
            <a:r>
              <a:rPr lang="ru-RU" sz="1400" dirty="0" smtClean="0">
                <a:solidFill>
                  <a:srgbClr val="163470"/>
                </a:solidFill>
                <a:latin typeface="Calibri"/>
              </a:rPr>
              <a:t>Прохождение пучка через ускорительную трубку на расстояние 10м составило 35 %, что хорошо соответствует расчетным данным</a:t>
            </a:r>
          </a:p>
          <a:p>
            <a:pPr algn="l">
              <a:spcAft>
                <a:spcPts val="600"/>
              </a:spcAft>
              <a:buClr>
                <a:srgbClr val="70AD47">
                  <a:lumMod val="75000"/>
                </a:srgbClr>
              </a:buClr>
              <a:defRPr/>
            </a:pPr>
            <a:r>
              <a:rPr lang="ru-RU" sz="1400" dirty="0" smtClean="0">
                <a:solidFill>
                  <a:srgbClr val="163470"/>
                </a:solidFill>
                <a:latin typeface="Calibri"/>
              </a:rPr>
              <a:t>Для достижения 90 % проводки пучка ионов Н- через </a:t>
            </a:r>
            <a:r>
              <a:rPr lang="en-US" sz="1400" dirty="0" smtClean="0">
                <a:solidFill>
                  <a:srgbClr val="163470"/>
                </a:solidFill>
                <a:latin typeface="Calibri"/>
              </a:rPr>
              <a:t>LEBT </a:t>
            </a:r>
            <a:r>
              <a:rPr lang="ru-RU" sz="1400" dirty="0" smtClean="0">
                <a:solidFill>
                  <a:srgbClr val="163470"/>
                </a:solidFill>
                <a:latin typeface="Calibri"/>
              </a:rPr>
              <a:t>на вход ускорителя энергию пучка из источника предполагается увеличить до проектного значения 120 кэВ. </a:t>
            </a:r>
          </a:p>
          <a:p>
            <a:pPr algn="l">
              <a:spcAft>
                <a:spcPts val="600"/>
              </a:spcAft>
              <a:buClr>
                <a:srgbClr val="70AD47">
                  <a:lumMod val="75000"/>
                </a:srgbClr>
              </a:buClr>
              <a:defRPr/>
            </a:pPr>
            <a:r>
              <a:rPr lang="ru-RU" sz="1400" dirty="0" smtClean="0">
                <a:solidFill>
                  <a:srgbClr val="163470"/>
                </a:solidFill>
                <a:latin typeface="Calibri"/>
              </a:rPr>
              <a:t>100% прохождение ускоряемого пучка через ускорительную трубку диаметр входной диафрагмы ускорителя предполагается получить с 20 до 24 см.</a:t>
            </a:r>
          </a:p>
          <a:p>
            <a:pPr algn="l">
              <a:spcAft>
                <a:spcPts val="600"/>
              </a:spcAft>
              <a:buClr>
                <a:srgbClr val="70AD47">
                  <a:lumMod val="75000"/>
                </a:srgbClr>
              </a:buClr>
              <a:defRPr/>
            </a:pPr>
            <a:r>
              <a:rPr lang="ru-RU" sz="1400" dirty="0">
                <a:solidFill>
                  <a:srgbClr val="163470"/>
                </a:solidFill>
                <a:latin typeface="Calibri"/>
              </a:rPr>
              <a:t>Эксперименты по увеличению первичной энергии пучка и его прохождению через ускоритель </a:t>
            </a:r>
            <a:r>
              <a:rPr lang="ru-RU" sz="1400" dirty="0" smtClean="0">
                <a:solidFill>
                  <a:srgbClr val="163470"/>
                </a:solidFill>
                <a:latin typeface="Calibri"/>
              </a:rPr>
              <a:t>продолжаются. 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89226" y="869355"/>
            <a:ext cx="10698192" cy="590931"/>
          </a:xfr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На </a:t>
            </a: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стенде высоковольтного инжектора нейтралов в корпусе ДОЛ впервые получен пучок отрицательных ионов с энергией более 240 кэВ и исследована его транспортировка в ускорительном тракте.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0420" y="5482539"/>
            <a:ext cx="4772244" cy="43088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dirty="0">
                <a:solidFill>
                  <a:srgbClr val="163470"/>
                </a:solidFill>
              </a:rPr>
              <a:t>Принципиальная схема ускорительного </a:t>
            </a:r>
            <a:r>
              <a:rPr lang="ru-RU" sz="1100" dirty="0" smtClean="0">
                <a:solidFill>
                  <a:srgbClr val="163470"/>
                </a:solidFill>
              </a:rPr>
              <a:t>стенда высоковольтного </a:t>
            </a:r>
            <a:r>
              <a:rPr lang="ru-RU" sz="1100" dirty="0">
                <a:solidFill>
                  <a:srgbClr val="163470"/>
                </a:solidFill>
              </a:rPr>
              <a:t>инжектора </a:t>
            </a:r>
            <a:r>
              <a:rPr lang="ru-RU" sz="1100" dirty="0" smtClean="0">
                <a:solidFill>
                  <a:srgbClr val="163470"/>
                </a:solidFill>
              </a:rPr>
              <a:t>нейтралов, размещенного </a:t>
            </a:r>
            <a:r>
              <a:rPr lang="ru-RU" sz="1100" dirty="0">
                <a:solidFill>
                  <a:srgbClr val="163470"/>
                </a:solidFill>
              </a:rPr>
              <a:t>в защищенном зале корпуса ДОЛ ИЯФ. 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420" y="9436"/>
            <a:ext cx="579806" cy="69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Рисунок 4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13" y="2191310"/>
            <a:ext cx="5736947" cy="31995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7927</TotalTime>
  <Words>241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На стенде высоковольтного инжектора нейтралов в корпусе ДОЛ впервые получен пучок отрицательных ионов с энергией более 240 кэВ и исследована его транспортировка в ускорительном тракте.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Учетная запись Майкрософт</cp:lastModifiedBy>
  <cp:revision>644</cp:revision>
  <cp:lastPrinted>2020-01-14T01:52:00Z</cp:lastPrinted>
  <dcterms:created xsi:type="dcterms:W3CDTF">2019-05-20T10:35:54Z</dcterms:created>
  <dcterms:modified xsi:type="dcterms:W3CDTF">2020-12-02T10:55:43Z</dcterms:modified>
</cp:coreProperties>
</file>