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40" r:id="rId3"/>
  </p:sldIdLst>
  <p:sldSz cx="12192000" cy="6858000"/>
  <p:notesSz cx="6805295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>
        <p:scale>
          <a:sx n="120" d="100"/>
          <a:sy n="120" d="100"/>
        </p:scale>
        <p:origin x="-1445" y="-2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true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true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true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true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true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true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true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true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true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true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true"/>
          <p:nvPr userDrawn="true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true"/>
          </p:cNvPicPr>
          <p:nvPr userDrawn="true"/>
        </p:nvPicPr>
        <p:blipFill>
          <a:blip r:embed="rId2" cstate="email"/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true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true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true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  <a:endParaRPr lang="ru-RU" dirty="0" smtClean="0"/>
          </a:p>
          <a:p>
            <a:pPr lvl="1"/>
            <a:r>
              <a:rPr lang="ru-RU" dirty="0" smtClean="0"/>
              <a:t>Второй уровень</a:t>
            </a:r>
            <a:endParaRPr lang="ru-RU" dirty="0" smtClean="0"/>
          </a:p>
          <a:p>
            <a:pPr lvl="2"/>
            <a:r>
              <a:rPr lang="ru-RU" dirty="0" smtClean="0"/>
              <a:t>Третий уровень</a:t>
            </a:r>
            <a:endParaRPr lang="ru-RU" dirty="0" smtClean="0"/>
          </a:p>
          <a:p>
            <a:pPr lvl="3"/>
            <a:r>
              <a:rPr lang="ru-RU" dirty="0" smtClean="0"/>
              <a:t>Четвертый уровень</a:t>
            </a:r>
            <a:endParaRPr lang="ru-RU" dirty="0" smtClean="0"/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</a:fld>
            <a:endParaRPr lang="ru-RU"/>
          </a:p>
        </p:txBody>
      </p:sp>
      <p:pic>
        <p:nvPicPr>
          <p:cNvPr id="7" name="Рисунок 6"/>
          <p:cNvPicPr>
            <a:picLocks noChangeAspect="true"/>
          </p:cNvPicPr>
          <p:nvPr userDrawn="true"/>
        </p:nvPicPr>
        <p:blipFill>
          <a:blip r:embed="rId2" cstate="email"/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true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true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true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true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true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true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</a:fld>
            <a:endParaRPr lang="ru-RU"/>
          </a:p>
        </p:txBody>
      </p:sp>
      <p:sp>
        <p:nvSpPr>
          <p:cNvPr id="11" name="Нижний колонтитул 4"/>
          <p:cNvSpPr>
            <a:spLocks noGrp="true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true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</a:fld>
            <a:endParaRPr lang="ru-RU"/>
          </a:p>
        </p:txBody>
      </p:sp>
      <p:pic>
        <p:nvPicPr>
          <p:cNvPr id="13" name="Рисунок 12"/>
          <p:cNvPicPr>
            <a:picLocks noChangeAspect="true"/>
          </p:cNvPicPr>
          <p:nvPr userDrawn="true"/>
        </p:nvPicPr>
        <p:blipFill>
          <a:blip r:embed="rId2" cstate="email"/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true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true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true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  <a:endParaRPr lang="ru-RU" dirty="0" smtClean="0"/>
          </a:p>
          <a:p>
            <a:pPr lvl="1"/>
            <a:r>
              <a:rPr lang="ru-RU" dirty="0" smtClean="0"/>
              <a:t>Второй уровень</a:t>
            </a:r>
            <a:endParaRPr lang="ru-RU" dirty="0" smtClean="0"/>
          </a:p>
          <a:p>
            <a:pPr lvl="2"/>
            <a:r>
              <a:rPr lang="ru-RU" dirty="0" smtClean="0"/>
              <a:t>Третий уровень</a:t>
            </a:r>
            <a:endParaRPr lang="ru-RU" dirty="0" smtClean="0"/>
          </a:p>
          <a:p>
            <a:pPr lvl="3"/>
            <a:r>
              <a:rPr lang="ru-RU" dirty="0" smtClean="0"/>
              <a:t>Четвертый уровень</a:t>
            </a:r>
            <a:endParaRPr lang="ru-RU" dirty="0" smtClean="0"/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true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  <a:endParaRPr lang="ru-RU" dirty="0" smtClean="0"/>
          </a:p>
          <a:p>
            <a:pPr lvl="1"/>
            <a:r>
              <a:rPr lang="ru-RU" dirty="0" smtClean="0"/>
              <a:t>Второй уровень</a:t>
            </a:r>
            <a:endParaRPr lang="ru-RU" dirty="0" smtClean="0"/>
          </a:p>
          <a:p>
            <a:pPr lvl="2"/>
            <a:r>
              <a:rPr lang="ru-RU" dirty="0" smtClean="0"/>
              <a:t>Третий уровень</a:t>
            </a:r>
            <a:endParaRPr lang="ru-RU" dirty="0" smtClean="0"/>
          </a:p>
          <a:p>
            <a:pPr lvl="3"/>
            <a:r>
              <a:rPr lang="ru-RU" dirty="0" smtClean="0"/>
              <a:t>Четвертый уровень</a:t>
            </a:r>
            <a:endParaRPr lang="ru-RU" dirty="0" smtClean="0"/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true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true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true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true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true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true"/>
          </p:cNvPicPr>
          <p:nvPr userDrawn="true"/>
        </p:nvPicPr>
        <p:blipFill>
          <a:blip r:embed="rId2" cstate="email"/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true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true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true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true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true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true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true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true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true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true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true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true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true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Заголовок 3"/>
          <p:cNvSpPr txBox="true"/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38" tIns="45719" rIns="91438" bIns="45719" numCol="1" anchor="ctr" anchorCtr="false" compatLnSpc="true"/>
          <a:lstStyle>
            <a:lvl1pPr marL="903605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академии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Verdan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24913" y="1633828"/>
            <a:ext cx="3089265" cy="30543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 panose="020F0502020204030204"/>
                <a:ea typeface="Verdana" panose="020B0604030504040204" pitchFamily="34" charset="0"/>
                <a:cs typeface="+mn-cs"/>
              </a:rPr>
              <a:t>Авторы</a:t>
            </a:r>
            <a:r>
              <a:rPr kumimoji="0" lang="ru-RU" sz="1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 panose="020F0502020204030204"/>
                <a:ea typeface="Verdana" panose="020B0604030504040204" pitchFamily="34" charset="0"/>
                <a:cs typeface="+mn-cs"/>
              </a:rPr>
              <a:t>:</a:t>
            </a:r>
            <a:r>
              <a:rPr kumimoji="0" lang="" altLang="ru-RU" sz="1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 panose="020F0502020204030204"/>
                <a:ea typeface="Verdana" panose="020B0604030504040204" pitchFamily="34" charset="0"/>
                <a:cs typeface="+mn-cs"/>
              </a:rPr>
              <a:t> </a:t>
            </a:r>
            <a:r>
              <a:rPr kumimoji="0" lang="ru-RU" altLang="" sz="1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 panose="020F0502020204030204"/>
                <a:ea typeface="Verdana" panose="020B0604030504040204" pitchFamily="34" charset="0"/>
                <a:cs typeface="+mn-cs"/>
              </a:rPr>
              <a:t>Иванов В.Л., Грибанов С.С.</a:t>
            </a:r>
            <a:endParaRPr kumimoji="0" lang="ru-RU" altLang="" sz="1400" b="1" i="1" u="none" strike="noStrike" kern="1200" cap="none" spc="0" normalizeH="0" baseline="0" noProof="0" dirty="0" err="1" smtClean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 panose="020F0502020204030204"/>
              <a:ea typeface="Verdana" panose="020B0604030504040204" pitchFamily="34" charset="0"/>
              <a:cs typeface="+mn-cs"/>
            </a:endParaRPr>
          </a:p>
        </p:txBody>
      </p:sp>
      <p:sp>
        <p:nvSpPr>
          <p:cNvPr id="10" name="TextBox 9"/>
          <p:cNvSpPr txBox="true"/>
          <p:nvPr/>
        </p:nvSpPr>
        <p:spPr>
          <a:xfrm>
            <a:off x="463670" y="5788463"/>
            <a:ext cx="11442818" cy="73596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Публикации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 1. 1.Ivanov V.L. et. al, "Study of the process e+e- -&gt;K+K-eta with the CMD-3 detector at the VEPP-2000 collider, Phys. Lett. B 798 (2019) 134946; 2. 2.S.S. Gribanov et. al.,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"Measurement of the e+ e- -&gt; etapi+pi- cross section with the CMD-3 detector at the VEPP-2000 collider", JHEP01(2020)112.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Заголовок 1"/>
          <p:cNvSpPr>
            <a:spLocks noGrp="true"/>
          </p:cNvSpPr>
          <p:nvPr>
            <p:ph type="title" idx="4294967295"/>
          </p:nvPr>
        </p:nvSpPr>
        <p:spPr>
          <a:xfrm>
            <a:off x="1219247" y="1418801"/>
            <a:ext cx="9931400" cy="339725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Измерение сечений e+e--&gt;etaK+K-, etapi+pi- с лучшей в мире точностью с детектором КМД-3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true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38" tIns="45719" rIns="91438" bIns="45719" numCol="1" anchor="ctr" anchorCtr="false" compatLnSpc="tru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true"/>
              <p:nvPr/>
            </p:nvSpPr>
            <p:spPr>
              <a:xfrm>
                <a:off x="673100" y="5095875"/>
                <a:ext cx="5238750" cy="598170"/>
              </a:xfrm>
              <a:prstGeom prst="rect">
                <a:avLst/>
              </a:prstGeom>
              <a:noFill/>
            </p:spPr>
            <p:txBody>
              <a:bodyPr wrap="square" lIns="91438" tIns="45719" rIns="91438" bIns="45719" rtlCol="0">
                <a:spAutoFit/>
              </a:bodyPr>
              <a:lstStyle/>
              <a:p>
                <a:pPr marR="0" indent="0" algn="l" defTabSz="914400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ru-RU" sz="1100" b="1" i="0" kern="1200" cap="none" spc="0" normalizeH="0" baseline="0" noProof="0" dirty="0">
                    <a:solidFill>
                      <a:srgbClr val="163470"/>
                    </a:solidFill>
                    <a:latin typeface="Calibri" panose="020F0502020204030204"/>
                    <a:ea typeface="+mn-ea"/>
                    <a:cs typeface="+mn-cs"/>
                  </a:rPr>
                  <a:t>Рисунок 1</a:t>
                </a:r>
                <a:r>
                  <a:rPr kumimoji="0" lang="" altLang="ru-RU" sz="1100" b="1" i="0" kern="1200" cap="none" spc="0" normalizeH="0" baseline="0" noProof="0" dirty="0">
                    <a:solidFill>
                      <a:srgbClr val="163470"/>
                    </a:solidFill>
                    <a:latin typeface="Calibri" panose="020F0502020204030204"/>
                    <a:ea typeface="+mn-ea"/>
                    <a:cs typeface="+mn-cs"/>
                  </a:rPr>
                  <a:t>: </a:t>
                </a:r>
                <a:r>
                  <a:rPr kumimoji="0" lang="ru-RU" altLang="" sz="1100" b="1" i="0" kern="1200" cap="none" spc="0" normalizeH="0" baseline="0" noProof="0" dirty="0">
                    <a:solidFill>
                      <a:srgbClr val="163470"/>
                    </a:solidFill>
                    <a:latin typeface="Calibri" panose="020F0502020204030204"/>
                    <a:ea typeface="+mn-ea"/>
                    <a:cs typeface="+mn-cs"/>
                  </a:rPr>
                  <a:t>Сечение процесса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altLang="ru-RU" sz="1100" b="1" i="1" kern="1200" cap="none" spc="0" normalizeH="0" baseline="0" noProof="0" dirty="0">
                            <a:solidFill>
                              <a:srgbClr val="163470"/>
                            </a:solidFill>
                            <a:latin typeface="Cambria Math" panose="02040503050406030204" charset="0"/>
                            <a:ea typeface="+mn-ea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kumimoji="0" lang="en-US" altLang="ru-RU" sz="1100" b="1" i="1" kern="1200" cap="none" spc="0" normalizeH="0" baseline="0" noProof="0" dirty="0">
                            <a:solidFill>
                              <a:srgbClr val="163470"/>
                            </a:solidFill>
                            <a:latin typeface="Cambria Math" panose="02040503050406030204" charset="0"/>
                            <a:ea typeface="+mn-ea"/>
                            <a:cs typeface="Cambria Math" panose="02040503050406030204" charset="0"/>
                          </a:rPr>
                          <m:t>𝒆</m:t>
                        </m:r>
                      </m:e>
                      <m:sup>
                        <m:r>
                          <a:rPr kumimoji="0" lang="en-US" altLang="ru-RU" sz="1100" b="1" i="1" kern="1200" cap="none" spc="0" normalizeH="0" baseline="0" noProof="0" dirty="0">
                            <a:solidFill>
                              <a:srgbClr val="163470"/>
                            </a:solidFill>
                            <a:latin typeface="Cambria Math" panose="02040503050406030204" charset="0"/>
                            <a:ea typeface="+mn-ea"/>
                            <a:cs typeface="Cambria Math" panose="02040503050406030204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kumimoji="0" lang="en-US" altLang="ru-RU" sz="1100" b="1" i="1" kern="1200" cap="none" spc="0" normalizeH="0" baseline="0" noProof="0" dirty="0">
                            <a:solidFill>
                              <a:srgbClr val="163470"/>
                            </a:solidFill>
                            <a:latin typeface="Cambria Math" panose="02040503050406030204" charset="0"/>
                            <a:ea typeface="+mn-ea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kumimoji="0" lang="en-US" altLang="ru-RU" sz="1100" b="1" i="1" kern="1200" cap="none" spc="0" normalizeH="0" baseline="0" noProof="0" dirty="0">
                            <a:solidFill>
                              <a:srgbClr val="163470"/>
                            </a:solidFill>
                            <a:latin typeface="Cambria Math" panose="02040503050406030204" charset="0"/>
                            <a:ea typeface="+mn-ea"/>
                            <a:cs typeface="Cambria Math" panose="02040503050406030204" charset="0"/>
                          </a:rPr>
                          <m:t>𝒆</m:t>
                        </m:r>
                      </m:e>
                      <m:sup>
                        <m:r>
                          <a:rPr kumimoji="0" lang="en-US" altLang="ru-RU" sz="1100" b="1" i="1" kern="1200" cap="none" spc="0" normalizeH="0" baseline="0" noProof="0" dirty="0">
                            <a:solidFill>
                              <a:srgbClr val="163470"/>
                            </a:solidFill>
                            <a:latin typeface="Cambria Math" panose="02040503050406030204" charset="0"/>
                            <a:ea typeface="+mn-ea"/>
                            <a:cs typeface="Cambria Math" panose="02040503050406030204" charset="0"/>
                          </a:rPr>
                          <m:t>−</m:t>
                        </m:r>
                      </m:sup>
                    </m:sSup>
                    <m:r>
                      <a:rPr kumimoji="0" lang="en-US" altLang="ru-RU" sz="1100" b="1" i="1" kern="1200" cap="none" spc="0" normalizeH="0" baseline="0" noProof="0" dirty="0">
                        <a:solidFill>
                          <a:srgbClr val="163470"/>
                        </a:solidFill>
                        <a:latin typeface="Cambria Math" panose="02040503050406030204" charset="0"/>
                        <a:ea typeface="+mn-ea"/>
                        <a:cs typeface="Cambria Math" panose="02040503050406030204" charset="0"/>
                      </a:rPr>
                      <m:t>→</m:t>
                    </m:r>
                    <m:r>
                      <a:rPr kumimoji="0" lang="en-US" altLang="ru-RU" sz="1100" b="1" i="1" kern="1200" cap="none" spc="0" normalizeH="0" baseline="0" noProof="0" dirty="0">
                        <a:solidFill>
                          <a:srgbClr val="163470"/>
                        </a:solidFill>
                        <a:latin typeface="Cambria Math" panose="02040503050406030204" charset="0"/>
                        <a:ea typeface="+mn-ea"/>
                        <a:cs typeface="Cambria Math" panose="02040503050406030204" charset="0"/>
                      </a:rPr>
                      <m:t>𝝋</m:t>
                    </m:r>
                    <m:r>
                      <a:rPr kumimoji="0" lang="en-US" altLang="ru-RU" sz="1100" b="1" i="1" kern="1200" cap="none" spc="0" normalizeH="0" baseline="0" noProof="0" dirty="0">
                        <a:solidFill>
                          <a:srgbClr val="163470"/>
                        </a:solidFill>
                        <a:latin typeface="Cambria Math" panose="02040503050406030204" charset="0"/>
                        <a:ea typeface="+mn-ea"/>
                        <a:cs typeface="Cambria Math" panose="02040503050406030204" charset="0"/>
                      </a:rPr>
                      <m:t>(</m:t>
                    </m:r>
                    <m:r>
                      <a:rPr kumimoji="0" lang="en-US" altLang="ru-RU" sz="1100" b="1" i="1" kern="1200" cap="none" spc="0" normalizeH="0" baseline="0" noProof="0" dirty="0">
                        <a:solidFill>
                          <a:srgbClr val="163470"/>
                        </a:solidFill>
                        <a:latin typeface="Cambria Math" panose="02040503050406030204" charset="0"/>
                        <a:ea typeface="+mn-ea"/>
                        <a:cs typeface="Cambria Math" panose="02040503050406030204" charset="0"/>
                      </a:rPr>
                      <m:t>𝟏𝟎𝟐𝟎</m:t>
                    </m:r>
                    <m:r>
                      <a:rPr kumimoji="0" lang="en-US" altLang="ru-RU" sz="1100" b="1" i="1" kern="1200" cap="none" spc="0" normalizeH="0" baseline="0" noProof="0" dirty="0">
                        <a:solidFill>
                          <a:srgbClr val="163470"/>
                        </a:solidFill>
                        <a:latin typeface="Cambria Math" panose="02040503050406030204" charset="0"/>
                        <a:ea typeface="+mn-ea"/>
                        <a:cs typeface="Cambria Math" panose="02040503050406030204" charset="0"/>
                      </a:rPr>
                      <m:t>)</m:t>
                    </m:r>
                    <m:r>
                      <a:rPr kumimoji="0" lang="en-US" altLang="ru-RU" sz="1100" b="1" i="1" kern="1200" cap="none" spc="0" normalizeH="0" baseline="0" noProof="0" dirty="0">
                        <a:solidFill>
                          <a:srgbClr val="163470"/>
                        </a:solidFill>
                        <a:latin typeface="Cambria Math" panose="02040503050406030204" charset="0"/>
                        <a:ea typeface="+mn-ea"/>
                        <a:cs typeface="Cambria Math" panose="02040503050406030204" charset="0"/>
                      </a:rPr>
                      <m:t>𝜼</m:t>
                    </m:r>
                  </m:oMath>
                </a14:m>
                <a:r>
                  <a:rPr kumimoji="0" lang="ru-RU" altLang="" sz="1100" b="1" i="0" kern="1200" cap="none" spc="0" normalizeH="0" baseline="0" noProof="0" dirty="0">
                    <a:solidFill>
                      <a:srgbClr val="163470"/>
                    </a:solidFill>
                    <a:latin typeface="Calibri" panose="020F0502020204030204"/>
                    <a:ea typeface="+mn-ea"/>
                    <a:cs typeface="+mn-cs"/>
                  </a:rPr>
                  <a:t> в зависимости от энергии в системе центра масс (закрашенные точки отвечают измерению с детектором КМД-3, незакрашенные - с </a:t>
                </a:r>
                <a:r>
                  <a:rPr kumimoji="0" lang="" altLang="ru-RU" sz="1100" b="1" i="0" kern="1200" cap="none" spc="0" normalizeH="0" baseline="0" noProof="0" dirty="0">
                    <a:solidFill>
                      <a:srgbClr val="163470"/>
                    </a:solidFill>
                    <a:latin typeface="Calibri" panose="020F0502020204030204"/>
                    <a:ea typeface="+mn-ea"/>
                    <a:cs typeface="+mn-cs"/>
                  </a:rPr>
                  <a:t>BABAR).</a:t>
                </a:r>
                <a:r>
                  <a:rPr kumimoji="0" lang="ru-RU" sz="1100" b="1" i="0" kern="1200" cap="none" spc="0" normalizeH="0" baseline="0" noProof="0" dirty="0">
                    <a:solidFill>
                      <a:srgbClr val="163470"/>
                    </a:solidFill>
                    <a:latin typeface="Calibri" panose="020F0502020204030204"/>
                    <a:ea typeface="+mn-ea"/>
                    <a:cs typeface="+mn-cs"/>
                  </a:rPr>
                  <a:t> </a:t>
                </a:r>
                <a:endParaRPr kumimoji="0" lang="ru-RU" sz="1100" b="1" i="0" kern="1200" cap="none" spc="0" normalizeH="0" baseline="0" noProof="0" dirty="0">
                  <a:solidFill>
                    <a:srgbClr val="163470"/>
                  </a:solidFill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15" name="TextBox 14"/>
              <p:cNvSpPr txBox="true">
                <a:spLocks noRot="true" noChangeAspect="true" noMove="true" noResize="true" noEditPoints="true" noAdjustHandles="true" noChangeArrowheads="true" noChangeShapeType="true" noTextEdit="true"/>
              </p:cNvSpPr>
              <p:nvPr/>
            </p:nvSpPr>
            <p:spPr>
              <a:xfrm>
                <a:off x="673100" y="5095875"/>
                <a:ext cx="5238750" cy="598170"/>
              </a:xfrm>
              <a:prstGeom prst="rect">
                <a:avLst/>
              </a:prstGeom>
              <a:blipFill rotWithShape="true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D:\Архив\Лого ИЯФ\++ logo BINP new bold blue Прозрачный.gif"/>
          <p:cNvPicPr>
            <a:picLocks noChangeAspect="true" noChangeArrowheads="true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false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phieta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530" y="1939290"/>
            <a:ext cx="4669790" cy="2924810"/>
          </a:xfrm>
          <a:prstGeom prst="rect">
            <a:avLst/>
          </a:prstGeom>
        </p:spPr>
      </p:pic>
      <p:pic>
        <p:nvPicPr>
          <p:cNvPr id="3" name="Picture 2" descr="etapipi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>
            <a:off x="6253480" y="1899920"/>
            <a:ext cx="4644390" cy="305879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14"/>
              <p:cNvSpPr txBox="true"/>
              <p:nvPr/>
            </p:nvSpPr>
            <p:spPr>
              <a:xfrm>
                <a:off x="6253480" y="5020310"/>
                <a:ext cx="4897120" cy="768350"/>
              </a:xfrm>
              <a:prstGeom prst="rect">
                <a:avLst/>
              </a:prstGeom>
              <a:noFill/>
            </p:spPr>
            <p:txBody>
              <a:bodyPr wrap="square" lIns="91438" tIns="45719" rIns="91438" bIns="45719" rtlCol="0">
                <a:spAutoFit/>
              </a:bodyPr>
              <a:p>
                <a:pPr marR="0" indent="0" algn="l" defTabSz="914400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ru-RU" sz="1100" b="1" i="0" kern="1200" cap="none" spc="0" normalizeH="0" baseline="0" noProof="0" dirty="0">
                    <a:solidFill>
                      <a:srgbClr val="163470"/>
                    </a:solidFill>
                    <a:latin typeface="Calibri" panose="020F0502020204030204"/>
                    <a:ea typeface="+mn-ea"/>
                    <a:cs typeface="+mn-cs"/>
                  </a:rPr>
                  <a:t>Рисунок 2</a:t>
                </a:r>
                <a:r>
                  <a:rPr kumimoji="0" lang="en-US" altLang="ru-RU" sz="1100" b="1" i="0" kern="1200" cap="none" spc="0" normalizeH="0" baseline="0" noProof="0" dirty="0">
                    <a:solidFill>
                      <a:srgbClr val="163470"/>
                    </a:solidFill>
                    <a:latin typeface="Calibri" panose="020F0502020204030204"/>
                    <a:ea typeface="+mn-ea"/>
                    <a:cs typeface="+mn-cs"/>
                  </a:rPr>
                  <a:t>: </a:t>
                </a:r>
                <a:r>
                  <a:rPr kumimoji="0" lang="ru-RU" altLang="en-US" sz="1100" b="1" i="0" kern="1200" cap="none" spc="0" normalizeH="0" baseline="0" noProof="0" dirty="0">
                    <a:solidFill>
                      <a:srgbClr val="163470"/>
                    </a:solidFill>
                    <a:latin typeface="Calibri" panose="020F0502020204030204"/>
                    <a:ea typeface="+mn-ea"/>
                    <a:cs typeface="+mn-cs"/>
                  </a:rPr>
                  <a:t>Сечение процесса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altLang="ru-RU" sz="1100" b="1" i="1" kern="1200" cap="none" spc="0" normalizeH="0" baseline="0" noProof="0" dirty="0">
                            <a:solidFill>
                              <a:srgbClr val="163470"/>
                            </a:solidFill>
                            <a:latin typeface="Cambria Math" panose="02040503050406030204" charset="0"/>
                            <a:ea typeface="+mn-ea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kumimoji="0" lang="en-US" altLang="ru-RU" sz="1100" b="1" i="1" kern="1200" cap="none" spc="0" normalizeH="0" baseline="0" noProof="0" dirty="0">
                            <a:solidFill>
                              <a:srgbClr val="163470"/>
                            </a:solidFill>
                            <a:latin typeface="Cambria Math" panose="02040503050406030204" charset="0"/>
                            <a:ea typeface="+mn-ea"/>
                            <a:cs typeface="Cambria Math" panose="02040503050406030204" charset="0"/>
                          </a:rPr>
                          <m:t>𝒆</m:t>
                        </m:r>
                      </m:e>
                      <m:sup>
                        <m:r>
                          <a:rPr kumimoji="0" lang="en-US" altLang="ru-RU" sz="1100" b="1" i="1" kern="1200" cap="none" spc="0" normalizeH="0" baseline="0" noProof="0" dirty="0">
                            <a:solidFill>
                              <a:srgbClr val="163470"/>
                            </a:solidFill>
                            <a:latin typeface="Cambria Math" panose="02040503050406030204" charset="0"/>
                            <a:ea typeface="+mn-ea"/>
                            <a:cs typeface="Cambria Math" panose="02040503050406030204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kumimoji="0" lang="en-US" altLang="ru-RU" sz="1100" b="1" i="1" kern="1200" cap="none" spc="0" normalizeH="0" baseline="0" noProof="0" dirty="0">
                            <a:solidFill>
                              <a:srgbClr val="163470"/>
                            </a:solidFill>
                            <a:latin typeface="Cambria Math" panose="02040503050406030204" charset="0"/>
                            <a:ea typeface="+mn-ea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kumimoji="0" lang="en-US" altLang="ru-RU" sz="1100" b="1" i="1" kern="1200" cap="none" spc="0" normalizeH="0" baseline="0" noProof="0" dirty="0">
                            <a:solidFill>
                              <a:srgbClr val="163470"/>
                            </a:solidFill>
                            <a:latin typeface="Cambria Math" panose="02040503050406030204" charset="0"/>
                            <a:ea typeface="+mn-ea"/>
                            <a:cs typeface="Cambria Math" panose="02040503050406030204" charset="0"/>
                          </a:rPr>
                          <m:t>𝒆</m:t>
                        </m:r>
                      </m:e>
                      <m:sup>
                        <m:r>
                          <a:rPr kumimoji="0" lang="en-US" altLang="ru-RU" sz="1100" b="1" i="1" kern="1200" cap="none" spc="0" normalizeH="0" baseline="0" noProof="0" dirty="0">
                            <a:solidFill>
                              <a:srgbClr val="163470"/>
                            </a:solidFill>
                            <a:latin typeface="Cambria Math" panose="02040503050406030204" charset="0"/>
                            <a:ea typeface="+mn-ea"/>
                            <a:cs typeface="Cambria Math" panose="02040503050406030204" charset="0"/>
                          </a:rPr>
                          <m:t>−</m:t>
                        </m:r>
                      </m:sup>
                    </m:sSup>
                    <m:r>
                      <a:rPr kumimoji="0" lang="en-US" altLang="ru-RU" sz="1100" b="1" i="1" kern="1200" cap="none" spc="0" normalizeH="0" baseline="0" noProof="0" dirty="0">
                        <a:solidFill>
                          <a:srgbClr val="163470"/>
                        </a:solidFill>
                        <a:latin typeface="Cambria Math" panose="02040503050406030204" charset="0"/>
                        <a:ea typeface="+mn-ea"/>
                        <a:cs typeface="Cambria Math" panose="02040503050406030204" charset="0"/>
                      </a:rPr>
                      <m:t>→</m:t>
                    </m:r>
                    <m:r>
                      <a:rPr kumimoji="0" lang="en-US" altLang="ru-RU" sz="1100" b="1" i="1" kern="1200" cap="none" spc="0" normalizeH="0" baseline="0" noProof="0" dirty="0">
                        <a:solidFill>
                          <a:srgbClr val="163470"/>
                        </a:solidFill>
                        <a:latin typeface="Cambria Math" panose="02040503050406030204" charset="0"/>
                        <a:ea typeface="+mn-ea"/>
                        <a:cs typeface="Cambria Math" panose="02040503050406030204" charset="0"/>
                      </a:rPr>
                      <m:t>𝜼</m:t>
                    </m:r>
                    <m:sSup>
                      <m:sSupPr>
                        <m:ctrlPr>
                          <a:rPr kumimoji="0" lang="en-US" altLang="ru-RU" sz="1100" b="1" i="1" kern="1200" cap="none" spc="0" normalizeH="0" baseline="0" noProof="0" dirty="0">
                            <a:solidFill>
                              <a:srgbClr val="163470"/>
                            </a:solidFill>
                            <a:latin typeface="Cambria Math" panose="02040503050406030204" charset="0"/>
                            <a:ea typeface="+mn-ea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kumimoji="0" lang="en-US" altLang="ru-RU" sz="1100" b="1" i="1" kern="1200" cap="none" spc="0" normalizeH="0" baseline="0" noProof="0" dirty="0">
                            <a:solidFill>
                              <a:srgbClr val="163470"/>
                            </a:solidFill>
                            <a:latin typeface="Cambria Math" panose="02040503050406030204" charset="0"/>
                            <a:ea typeface="+mn-ea"/>
                            <a:cs typeface="Cambria Math" panose="02040503050406030204" charset="0"/>
                          </a:rPr>
                          <m:t>𝝅</m:t>
                        </m:r>
                      </m:e>
                      <m:sup>
                        <m:r>
                          <a:rPr kumimoji="0" lang="en-US" altLang="ru-RU" sz="1100" b="1" i="1" kern="1200" cap="none" spc="0" normalizeH="0" baseline="0" noProof="0" dirty="0">
                            <a:solidFill>
                              <a:srgbClr val="163470"/>
                            </a:solidFill>
                            <a:latin typeface="Cambria Math" panose="02040503050406030204" charset="0"/>
                            <a:ea typeface="+mn-ea"/>
                            <a:cs typeface="Cambria Math" panose="02040503050406030204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kumimoji="0" lang="en-US" altLang="ru-RU" sz="1100" b="1" i="1" kern="1200" cap="none" spc="0" normalizeH="0" baseline="0" noProof="0" dirty="0">
                            <a:solidFill>
                              <a:srgbClr val="163470"/>
                            </a:solidFill>
                            <a:latin typeface="Cambria Math" panose="02040503050406030204" charset="0"/>
                            <a:ea typeface="+mn-ea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kumimoji="0" lang="en-US" altLang="ru-RU" sz="1100" b="1" i="1" kern="1200" cap="none" spc="0" normalizeH="0" baseline="0" noProof="0" dirty="0">
                            <a:solidFill>
                              <a:srgbClr val="163470"/>
                            </a:solidFill>
                            <a:latin typeface="Cambria Math" panose="02040503050406030204" charset="0"/>
                            <a:ea typeface="+mn-ea"/>
                            <a:cs typeface="Cambria Math" panose="02040503050406030204" charset="0"/>
                          </a:rPr>
                          <m:t>𝝅</m:t>
                        </m:r>
                      </m:e>
                      <m:sup>
                        <m:r>
                          <a:rPr kumimoji="0" lang="en-US" altLang="ru-RU" sz="1100" b="1" i="1" kern="1200" cap="none" spc="0" normalizeH="0" baseline="0" noProof="0" dirty="0">
                            <a:solidFill>
                              <a:srgbClr val="163470"/>
                            </a:solidFill>
                            <a:latin typeface="Cambria Math" panose="02040503050406030204" charset="0"/>
                            <a:ea typeface="+mn-ea"/>
                            <a:cs typeface="Cambria Math" panose="02040503050406030204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kumimoji="0" lang="ru-RU" altLang="en-US" sz="1100" b="1" i="0" kern="1200" cap="none" spc="0" normalizeH="0" baseline="0" noProof="0" dirty="0">
                    <a:solidFill>
                      <a:srgbClr val="163470"/>
                    </a:solidFill>
                    <a:latin typeface="Calibri" panose="020F0502020204030204"/>
                    <a:ea typeface="+mn-ea"/>
                    <a:cs typeface="+mn-cs"/>
                  </a:rPr>
                  <a:t> в зависимости от энергии в системе центра масс (красные точки </a:t>
                </a:r>
                <a:r>
                  <a:rPr kumimoji="0" lang="ru-RU" altLang="en-US" sz="1100" b="1" i="0" kern="1200" cap="none" spc="0" normalizeH="0" baseline="0" noProof="0" dirty="0">
                    <a:solidFill>
                      <a:srgbClr val="163470"/>
                    </a:solidFill>
                    <a:latin typeface="Arial" panose="020B0604020202020204" pitchFamily="34" charset="0"/>
                    <a:ea typeface="+mn-ea"/>
                    <a:cs typeface="+mn-cs"/>
                  </a:rPr>
                  <a:t>－ результат измерения с детектором КМД-3, остальные точки </a:t>
                </a:r>
                <a:r>
                  <a:rPr lang="ru-RU" altLang="en-US" sz="1100" b="1" noProof="0" dirty="0">
                    <a:solidFill>
                      <a:srgbClr val="163470"/>
                    </a:solidFill>
                    <a:latin typeface="Arial" panose="020B0604020202020204" pitchFamily="34" charset="0"/>
                    <a:sym typeface="+mn-ea"/>
                  </a:rPr>
                  <a:t>－ результаты, полученные в других экспериментах</a:t>
                </a:r>
                <a:r>
                  <a:rPr kumimoji="0" lang="ru-RU" altLang="en-US" sz="1100" b="1" i="0" kern="1200" cap="none" spc="0" normalizeH="0" baseline="0" noProof="0" dirty="0">
                    <a:solidFill>
                      <a:srgbClr val="163470"/>
                    </a:solidFill>
                    <a:latin typeface="Calibri" panose="020F0502020204030204"/>
                    <a:ea typeface="+mn-ea"/>
                    <a:cs typeface="+mn-cs"/>
                  </a:rPr>
                  <a:t>).</a:t>
                </a:r>
                <a:endParaRPr kumimoji="0" lang="ru-RU" sz="1100" b="1" i="0" kern="1200" cap="none" spc="0" normalizeH="0" baseline="0" noProof="0" dirty="0">
                  <a:solidFill>
                    <a:srgbClr val="163470"/>
                  </a:solidFill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6" name="TextBox 14"/>
              <p:cNvSpPr txBox="true">
                <a:spLocks noRot="true" noChangeAspect="true" noMove="true" noResize="true" noEditPoints="true" noAdjustHandles="true" noChangeArrowheads="true" noChangeShapeType="true" noTextEdit="true"/>
              </p:cNvSpPr>
              <p:nvPr/>
            </p:nvSpPr>
            <p:spPr>
              <a:xfrm>
                <a:off x="6253480" y="5020310"/>
                <a:ext cx="4897120" cy="768350"/>
              </a:xfrm>
              <a:prstGeom prst="rect">
                <a:avLst/>
              </a:prstGeom>
              <a:blipFill rotWithShape="true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924</Words>
  <Application>WPS Presentation</Application>
  <PresentationFormat>Произвольный</PresentationFormat>
  <Paragraphs>16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5" baseType="lpstr">
      <vt:lpstr>Arial</vt:lpstr>
      <vt:lpstr>SimSun</vt:lpstr>
      <vt:lpstr>Wingdings</vt:lpstr>
      <vt:lpstr>Open Sans</vt:lpstr>
      <vt:lpstr>Lucida Console</vt:lpstr>
      <vt:lpstr>Calibri</vt:lpstr>
      <vt:lpstr>Verdana</vt:lpstr>
      <vt:lpstr>Calibri</vt:lpstr>
      <vt:lpstr>微软雅黑</vt:lpstr>
      <vt:lpstr>Arial Unicode MS</vt:lpstr>
      <vt:lpstr>Calibri Light</vt:lpstr>
      <vt:lpstr>Times New Roman</vt:lpstr>
      <vt:lpstr>Cambria Math</vt:lpstr>
      <vt:lpstr>1_Тема Office</vt:lpstr>
      <vt:lpstr>Наименование разработки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sergei</cp:lastModifiedBy>
  <cp:revision>639</cp:revision>
  <cp:lastPrinted>2020-12-02T12:36:23Z</cp:lastPrinted>
  <dcterms:created xsi:type="dcterms:W3CDTF">2020-12-02T12:36:23Z</dcterms:created>
  <dcterms:modified xsi:type="dcterms:W3CDTF">2020-12-02T12:36:23Z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1033-11.1.0.9719</vt:lpwstr>
  </property>
</Properties>
</file>