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440" r:id="rId2"/>
  </p:sldIdLst>
  <p:sldSz cx="12192000" cy="6858000"/>
  <p:notesSz cx="6805613" cy="99441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215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31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3470"/>
    <a:srgbClr val="FF3300"/>
    <a:srgbClr val="F43F06"/>
    <a:srgbClr val="00CC00"/>
    <a:srgbClr val="ECE890"/>
    <a:srgbClr val="B5C9F1"/>
    <a:srgbClr val="18397A"/>
    <a:srgbClr val="1B4089"/>
    <a:srgbClr val="008A3E"/>
    <a:srgbClr val="F0FA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5332" autoAdjust="0"/>
  </p:normalViewPr>
  <p:slideViewPr>
    <p:cSldViewPr snapToGrid="0">
      <p:cViewPr varScale="1">
        <p:scale>
          <a:sx n="135" d="100"/>
          <a:sy n="135" d="100"/>
        </p:scale>
        <p:origin x="774" y="126"/>
      </p:cViewPr>
      <p:guideLst>
        <p:guide orient="horz" pos="2160"/>
        <p:guide pos="3840"/>
        <p:guide orient="horz" pos="215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166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184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r">
              <a:defRPr sz="1200"/>
            </a:lvl1pPr>
          </a:lstStyle>
          <a:p>
            <a:fld id="{CE29251B-1858-4AD5-9EA0-DC4B5B393A0E}" type="datetimeFigureOut">
              <a:rPr lang="ru-RU" smtClean="0"/>
              <a:pPr/>
              <a:t>01.12.2020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6125"/>
            <a:ext cx="662781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95" tIns="45798" rIns="91595" bIns="4579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244" y="4723170"/>
            <a:ext cx="5445126" cy="4475083"/>
          </a:xfrm>
          <a:prstGeom prst="rect">
            <a:avLst/>
          </a:prstGeom>
        </p:spPr>
        <p:txBody>
          <a:bodyPr vert="horz" lIns="91595" tIns="45798" rIns="91595" bIns="45798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184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r">
              <a:defRPr sz="1200"/>
            </a:lvl1pPr>
          </a:lstStyle>
          <a:p>
            <a:fld id="{1D82E099-6EB9-476F-A11A-21E927E2E5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8724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01526" y="1880317"/>
            <a:ext cx="9766479" cy="2099257"/>
          </a:xfrm>
        </p:spPr>
        <p:txBody>
          <a:bodyPr anchor="b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 sz="4400"/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7280" y="4413407"/>
            <a:ext cx="10547799" cy="1655762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>
            <a:off x="8340957" y="868753"/>
            <a:ext cx="3866283" cy="15092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5" y="876299"/>
            <a:ext cx="885825" cy="0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 userDrawn="1"/>
        </p:nvSpPr>
        <p:spPr>
          <a:xfrm>
            <a:off x="0" y="6492240"/>
            <a:ext cx="12192000" cy="365760"/>
          </a:xfrm>
          <a:prstGeom prst="rect">
            <a:avLst/>
          </a:prstGeom>
          <a:solidFill>
            <a:srgbClr val="1B40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949395" y="691634"/>
            <a:ext cx="6391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1B408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Сибирское отделение Российской академии наук</a:t>
            </a:r>
            <a:endParaRPr lang="ru-RU" b="1" dirty="0">
              <a:solidFill>
                <a:srgbClr val="1B4089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5854" y="505562"/>
            <a:ext cx="756865" cy="74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102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02197-A36F-47E6-BE32-E303756AC480}" type="datetime1">
              <a:rPr lang="ru-RU" smtClean="0"/>
              <a:pPr/>
              <a:t>01.12.2020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581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463C-CDD0-4E8F-BEFA-9741EA96CC46}" type="datetime1">
              <a:rPr lang="ru-RU" smtClean="0"/>
              <a:pPr/>
              <a:t>01.12.2020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9281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 smtClean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6E91F-E900-459C-A1E8-AECCDFC75A7C}" type="datetime1">
              <a:rPr lang="ru-RU" smtClean="0"/>
              <a:pPr/>
              <a:t>01.12.2020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8372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49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49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F3A7D-C416-4D5C-BEB9-4425ED7004C9}" type="datetime1">
              <a:rPr lang="ru-RU" smtClean="0"/>
              <a:pPr/>
              <a:t>01.12.2020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6851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 smtClean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8"/>
            <a:ext cx="2743200" cy="365125"/>
          </a:xfrm>
        </p:spPr>
        <p:txBody>
          <a:bodyPr/>
          <a:lstStyle/>
          <a:p>
            <a:fld id="{51609B3F-C195-44F7-A3A0-7C709B132E91}" type="datetime1">
              <a:rPr lang="ru-RU" smtClean="0"/>
              <a:pPr/>
              <a:t>01.12.2020</a:t>
            </a:fld>
            <a:endParaRPr lang="ru-RU"/>
          </a:p>
        </p:txBody>
      </p:sp>
      <p:sp>
        <p:nvSpPr>
          <p:cNvPr id="11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8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1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0600" y="6356358"/>
            <a:ext cx="2743200" cy="365125"/>
          </a:xfrm>
        </p:spPr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Объект 2"/>
          <p:cNvSpPr>
            <a:spLocks noGrp="1"/>
          </p:cNvSpPr>
          <p:nvPr>
            <p:ph idx="13"/>
          </p:nvPr>
        </p:nvSpPr>
        <p:spPr>
          <a:xfrm>
            <a:off x="838203" y="1800912"/>
            <a:ext cx="50106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7" name="Объект 2"/>
          <p:cNvSpPr>
            <a:spLocks noGrp="1"/>
          </p:cNvSpPr>
          <p:nvPr>
            <p:ph idx="14"/>
          </p:nvPr>
        </p:nvSpPr>
        <p:spPr>
          <a:xfrm>
            <a:off x="6248941" y="1800912"/>
            <a:ext cx="51048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169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97A76-B6F5-4FDC-8567-F7A3644CFB61}" type="datetime1">
              <a:rPr lang="ru-RU" smtClean="0"/>
              <a:pPr/>
              <a:t>01.12.2020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597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CB5EE-DA7F-437D-8311-4E7EB9AB0342}" type="datetime1">
              <a:rPr lang="ru-RU" smtClean="0"/>
              <a:pPr/>
              <a:t>01.12.2020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2175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0422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F43A-DB89-49F5-B935-D9C310B01F4C}" type="datetime1">
              <a:rPr lang="ru-RU" smtClean="0"/>
              <a:pPr/>
              <a:t>01.12.2020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0821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8DF59-95A2-4F24-875A-203E0D626C22}" type="datetime1">
              <a:rPr lang="ru-RU" smtClean="0"/>
              <a:pPr/>
              <a:t>01.12.2020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6713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A5067-C6A7-4832-B49B-CFC8B49033E9}" type="datetime1">
              <a:rPr lang="ru-RU" smtClean="0"/>
              <a:pPr/>
              <a:t>01.12.2020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2680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6F39FA-1456-4AEA-A082-130B38B49F0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Заголовок 3"/>
          <p:cNvSpPr txBox="1">
            <a:spLocks/>
          </p:cNvSpPr>
          <p:nvPr/>
        </p:nvSpPr>
        <p:spPr bwMode="auto">
          <a:xfrm>
            <a:off x="1794712" y="246987"/>
            <a:ext cx="10270067" cy="105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8" tIns="45719" rIns="91438" bIns="45719" numCol="1" anchor="ctr" anchorCtr="0" compatLnSpc="1">
            <a:prstTxWarp prst="textNoShape">
              <a:avLst/>
            </a:prstTxWarp>
          </a:bodyPr>
          <a:lstStyle>
            <a:lvl1pPr marL="903288" indent="0" algn="l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0">
              <a:defRPr/>
            </a:pP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Институт ядерной физики им. Г.И. </a:t>
            </a:r>
            <a:r>
              <a:rPr lang="ru-RU" sz="2400" dirty="0" err="1">
                <a:solidFill>
                  <a:srgbClr val="5B9BD5">
                    <a:lumMod val="50000"/>
                  </a:srgbClr>
                </a:solidFill>
                <a:latin typeface="Calibri"/>
              </a:rPr>
              <a:t>Будкера</a:t>
            </a: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 Сибирского отделения Российской </a:t>
            </a:r>
            <a:r>
              <a:rPr lang="ru-RU" sz="2400" dirty="0" smtClean="0">
                <a:solidFill>
                  <a:srgbClr val="5B9BD5">
                    <a:lumMod val="50000"/>
                  </a:srgbClr>
                </a:solidFill>
                <a:latin typeface="Calibri"/>
              </a:rPr>
              <a:t>академии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Calibri"/>
              <a:ea typeface="Verdana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485859" y="1746464"/>
            <a:ext cx="5221231" cy="738662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pPr lvl="0" algn="just">
              <a:defRPr/>
            </a:pP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М.И. </a:t>
            </a:r>
            <a:r>
              <a:rPr lang="ru-RU" sz="1400" b="1" i="1" dirty="0" err="1">
                <a:solidFill>
                  <a:srgbClr val="1B4089"/>
                </a:solidFill>
                <a:ea typeface="Verdana" pitchFamily="34" charset="0"/>
              </a:rPr>
              <a:t>Бикчурина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, </a:t>
            </a:r>
            <a:r>
              <a:rPr lang="ru-RU" sz="1400" b="1" i="1" dirty="0" smtClean="0">
                <a:solidFill>
                  <a:srgbClr val="1B4089"/>
                </a:solidFill>
                <a:ea typeface="Verdana" pitchFamily="34" charset="0"/>
              </a:rPr>
              <a:t>Т.А. Быков, Д.А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. </a:t>
            </a:r>
            <a:r>
              <a:rPr lang="ru-RU" sz="1400" b="1" i="1" dirty="0" err="1">
                <a:solidFill>
                  <a:srgbClr val="1B4089"/>
                </a:solidFill>
                <a:ea typeface="Verdana" pitchFamily="34" charset="0"/>
              </a:rPr>
              <a:t>Касатов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, </a:t>
            </a:r>
            <a:r>
              <a:rPr lang="ru-RU" sz="1400" b="1" i="1" dirty="0" smtClean="0">
                <a:solidFill>
                  <a:srgbClr val="1B4089"/>
                </a:solidFill>
                <a:ea typeface="Verdana" pitchFamily="34" charset="0"/>
              </a:rPr>
              <a:t>Я.А. Колесников, А.М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. </a:t>
            </a:r>
            <a:r>
              <a:rPr lang="ru-RU" sz="1400" b="1" i="1" dirty="0" err="1">
                <a:solidFill>
                  <a:srgbClr val="1B4089"/>
                </a:solidFill>
                <a:ea typeface="Verdana" pitchFamily="34" charset="0"/>
              </a:rPr>
              <a:t>Кошкарев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, А.Н. Макаров, Г.М. </a:t>
            </a:r>
            <a:r>
              <a:rPr lang="ru-RU" sz="1400" b="1" i="1" dirty="0" err="1">
                <a:solidFill>
                  <a:srgbClr val="1B4089"/>
                </a:solidFill>
                <a:ea typeface="Verdana" pitchFamily="34" charset="0"/>
              </a:rPr>
              <a:t>Остреинов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, </a:t>
            </a:r>
            <a:r>
              <a:rPr lang="en-US" sz="1400" b="1" i="1" dirty="0">
                <a:solidFill>
                  <a:srgbClr val="1B4089"/>
                </a:solidFill>
                <a:ea typeface="Verdana" pitchFamily="34" charset="0"/>
              </a:rPr>
              <a:t>C.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С. Савинов, </a:t>
            </a:r>
            <a:r>
              <a:rPr lang="ru-RU" sz="1400" b="1" i="1" dirty="0" smtClean="0">
                <a:solidFill>
                  <a:srgbClr val="1B4089"/>
                </a:solidFill>
                <a:ea typeface="Verdana" pitchFamily="34" charset="0"/>
              </a:rPr>
              <a:t>Е.О. Соколова, С.Ю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. </a:t>
            </a:r>
            <a:r>
              <a:rPr lang="ru-RU" sz="1400" b="1" i="1" dirty="0" err="1">
                <a:solidFill>
                  <a:srgbClr val="1B4089"/>
                </a:solidFill>
                <a:ea typeface="Verdana" pitchFamily="34" charset="0"/>
              </a:rPr>
              <a:t>Таскаев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, И.М. </a:t>
            </a:r>
            <a:r>
              <a:rPr lang="ru-RU" sz="1400" b="1" i="1" dirty="0" err="1" smtClean="0">
                <a:solidFill>
                  <a:srgbClr val="1B4089"/>
                </a:solidFill>
                <a:ea typeface="Verdana" pitchFamily="34" charset="0"/>
              </a:rPr>
              <a:t>Щудло</a:t>
            </a:r>
            <a:endParaRPr kumimoji="0" lang="ru-RU" sz="1400" b="0" i="1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Calibri"/>
              <a:ea typeface="Verdana" pitchFamily="34" charset="0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0020" y="5744648"/>
            <a:ext cx="11442818" cy="900244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>
            <a:defPPr>
              <a:defRPr lang="ru-RU"/>
            </a:defPPr>
            <a:lvl1pPr marL="171450" lvl="0" indent="-1714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  <a:defRPr sz="900" i="1"/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AD47">
                  <a:lumMod val="75000"/>
                </a:srgbClr>
              </a:buClr>
              <a:buSzTx/>
              <a:buFont typeface="Wingdings" panose="05000000000000000000" pitchFamily="2" charset="2"/>
              <a:buNone/>
              <a:tabLst/>
              <a:defRPr/>
            </a:pPr>
            <a:endParaRPr kumimoji="0" lang="ru-RU" sz="1050" b="1" i="0" u="none" strike="noStrike" kern="1200" cap="none" spc="0" normalizeH="0" baseline="0" noProof="0" dirty="0" smtClean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808038" lvl="0" indent="-808038" algn="just">
              <a:buClr>
                <a:srgbClr val="70AD47">
                  <a:lumMod val="75000"/>
                </a:srgbClr>
              </a:buClr>
              <a:buNone/>
              <a:defRPr/>
            </a:pPr>
            <a:r>
              <a:rPr lang="ru-RU" sz="1050" b="1" i="0" dirty="0">
                <a:solidFill>
                  <a:srgbClr val="163470"/>
                </a:solidFill>
              </a:rPr>
              <a:t>Публикации: 1.	Д.А. </a:t>
            </a:r>
            <a:r>
              <a:rPr lang="ru-RU" sz="1050" b="1" i="0" dirty="0" err="1">
                <a:solidFill>
                  <a:srgbClr val="163470"/>
                </a:solidFill>
              </a:rPr>
              <a:t>Касатов</a:t>
            </a:r>
            <a:r>
              <a:rPr lang="ru-RU" sz="1050" b="1" i="0" dirty="0">
                <a:solidFill>
                  <a:srgbClr val="163470"/>
                </a:solidFill>
              </a:rPr>
              <a:t> и др. Источник быстрых нейтронов на основе ускорителя-тандема с вакуумной изоляцией и литиевой мишени. ПТЭ 5 (2020) 5-9.</a:t>
            </a:r>
          </a:p>
          <a:p>
            <a:pPr marL="0" lvl="0" indent="0" algn="just">
              <a:buClr>
                <a:srgbClr val="70AD47">
                  <a:lumMod val="75000"/>
                </a:srgbClr>
              </a:buClr>
              <a:buNone/>
              <a:defRPr/>
            </a:pPr>
            <a:r>
              <a:rPr lang="ru-RU" sz="1050" b="1" i="0" dirty="0" smtClean="0">
                <a:solidFill>
                  <a:srgbClr val="163470"/>
                </a:solidFill>
              </a:rPr>
              <a:t>                          2</a:t>
            </a:r>
            <a:r>
              <a:rPr lang="ru-RU" sz="1050" b="1" i="0" dirty="0">
                <a:solidFill>
                  <a:srgbClr val="163470"/>
                </a:solidFill>
              </a:rPr>
              <a:t>.	</a:t>
            </a:r>
            <a:r>
              <a:rPr lang="en-US" sz="1050" b="1" i="0" dirty="0">
                <a:solidFill>
                  <a:srgbClr val="163470"/>
                </a:solidFill>
              </a:rPr>
              <a:t>A. </a:t>
            </a:r>
            <a:r>
              <a:rPr lang="en-US" sz="1050" b="1" i="0" dirty="0" err="1">
                <a:solidFill>
                  <a:srgbClr val="163470"/>
                </a:solidFill>
              </a:rPr>
              <a:t>Shoshin</a:t>
            </a:r>
            <a:r>
              <a:rPr lang="en-US" sz="1050" b="1" i="0" dirty="0">
                <a:solidFill>
                  <a:srgbClr val="163470"/>
                </a:solidFill>
              </a:rPr>
              <a:t> </a:t>
            </a:r>
            <a:r>
              <a:rPr lang="en-US" sz="1050" b="1" dirty="0">
                <a:solidFill>
                  <a:srgbClr val="163470"/>
                </a:solidFill>
              </a:rPr>
              <a:t>et al</a:t>
            </a:r>
            <a:r>
              <a:rPr lang="en-US" sz="1050" b="1" i="0" dirty="0">
                <a:solidFill>
                  <a:srgbClr val="163470"/>
                </a:solidFill>
              </a:rPr>
              <a:t>. Qualification of Boron Carbide Ceramics for Use in ITER Ports. IEEE Transactions on Plasma Science 48 (2020) 1474-1478.</a:t>
            </a:r>
          </a:p>
          <a:p>
            <a:pPr marL="0" lvl="0" indent="0" algn="just">
              <a:buClr>
                <a:srgbClr val="70AD47">
                  <a:lumMod val="75000"/>
                </a:srgbClr>
              </a:buClr>
              <a:buNone/>
              <a:defRPr/>
            </a:pPr>
            <a:r>
              <a:rPr lang="ru-RU" sz="1050" b="1" i="0" dirty="0" smtClean="0">
                <a:solidFill>
                  <a:srgbClr val="163470"/>
                </a:solidFill>
              </a:rPr>
              <a:t>                          </a:t>
            </a:r>
            <a:r>
              <a:rPr lang="en-US" sz="1050" b="1" i="0" dirty="0" smtClean="0">
                <a:solidFill>
                  <a:srgbClr val="163470"/>
                </a:solidFill>
              </a:rPr>
              <a:t>3</a:t>
            </a:r>
            <a:r>
              <a:rPr lang="en-US" sz="1050" b="1" i="0" dirty="0">
                <a:solidFill>
                  <a:srgbClr val="163470"/>
                </a:solidFill>
              </a:rPr>
              <a:t>.	A. </a:t>
            </a:r>
            <a:r>
              <a:rPr lang="en-US" sz="1050" b="1" i="0" dirty="0" err="1">
                <a:solidFill>
                  <a:srgbClr val="163470"/>
                </a:solidFill>
              </a:rPr>
              <a:t>Shoshin</a:t>
            </a:r>
            <a:r>
              <a:rPr lang="en-US" sz="1050" b="1" i="0" dirty="0">
                <a:solidFill>
                  <a:srgbClr val="163470"/>
                </a:solidFill>
              </a:rPr>
              <a:t> </a:t>
            </a:r>
            <a:r>
              <a:rPr lang="en-US" sz="1050" b="1" dirty="0">
                <a:solidFill>
                  <a:srgbClr val="163470"/>
                </a:solidFill>
              </a:rPr>
              <a:t>et al</a:t>
            </a:r>
            <a:r>
              <a:rPr lang="en-US" sz="1050" b="1" i="0" dirty="0">
                <a:solidFill>
                  <a:srgbClr val="163470"/>
                </a:solidFill>
              </a:rPr>
              <a:t>. Test results of boron carbide ceramics for ITER port protection. Fusion Engineering and Design (2021).</a:t>
            </a:r>
          </a:p>
          <a:p>
            <a:pPr marL="0" lvl="0" indent="0" algn="just">
              <a:buClr>
                <a:srgbClr val="70AD47">
                  <a:lumMod val="75000"/>
                </a:srgbClr>
              </a:buClr>
              <a:buNone/>
              <a:defRPr/>
            </a:pPr>
            <a:r>
              <a:rPr lang="ru-RU" sz="1050" b="1" i="0" dirty="0" smtClean="0">
                <a:solidFill>
                  <a:srgbClr val="163470"/>
                </a:solidFill>
              </a:rPr>
              <a:t>                          </a:t>
            </a:r>
            <a:r>
              <a:rPr lang="en-US" sz="1050" b="1" i="0" dirty="0" smtClean="0">
                <a:solidFill>
                  <a:srgbClr val="163470"/>
                </a:solidFill>
              </a:rPr>
              <a:t>4</a:t>
            </a:r>
            <a:r>
              <a:rPr lang="en-US" sz="1050" b="1" i="0" dirty="0">
                <a:solidFill>
                  <a:srgbClr val="163470"/>
                </a:solidFill>
              </a:rPr>
              <a:t>.	T. </a:t>
            </a:r>
            <a:r>
              <a:rPr lang="en-US" sz="1050" b="1" i="0" dirty="0" err="1">
                <a:solidFill>
                  <a:srgbClr val="163470"/>
                </a:solidFill>
              </a:rPr>
              <a:t>Bykov</a:t>
            </a:r>
            <a:r>
              <a:rPr lang="en-US" sz="1050" b="1" i="0" dirty="0">
                <a:solidFill>
                  <a:srgbClr val="163470"/>
                </a:solidFill>
              </a:rPr>
              <a:t> </a:t>
            </a:r>
            <a:r>
              <a:rPr lang="en-US" sz="1050" b="1" dirty="0">
                <a:solidFill>
                  <a:srgbClr val="163470"/>
                </a:solidFill>
              </a:rPr>
              <a:t>et al</a:t>
            </a:r>
            <a:r>
              <a:rPr lang="en-US" sz="1050" b="1" i="0" dirty="0">
                <a:solidFill>
                  <a:srgbClr val="163470"/>
                </a:solidFill>
              </a:rPr>
              <a:t>. High Flux Accelerator-based Neutron Source. </a:t>
            </a:r>
            <a:r>
              <a:rPr lang="en-US" sz="1050" b="1" i="0" dirty="0" smtClean="0">
                <a:solidFill>
                  <a:srgbClr val="163470"/>
                </a:solidFill>
              </a:rPr>
              <a:t>Pro</a:t>
            </a:r>
            <a:r>
              <a:rPr lang="en-US" sz="1050" b="1" i="0" dirty="0">
                <a:solidFill>
                  <a:srgbClr val="163470"/>
                </a:solidFill>
              </a:rPr>
              <a:t>b</a:t>
            </a:r>
            <a:r>
              <a:rPr lang="en-US" sz="1050" b="1" i="0" dirty="0" smtClean="0">
                <a:solidFill>
                  <a:srgbClr val="163470"/>
                </a:solidFill>
              </a:rPr>
              <a:t>lems </a:t>
            </a:r>
            <a:r>
              <a:rPr lang="en-US" sz="1050" b="1" i="0" dirty="0">
                <a:solidFill>
                  <a:srgbClr val="163470"/>
                </a:solidFill>
              </a:rPr>
              <a:t>of Atomic Science and Technology, Ser.: Thermonuclear Fusion (2021</a:t>
            </a:r>
            <a:r>
              <a:rPr lang="en-US" sz="1050" b="1" i="0" dirty="0" smtClean="0">
                <a:solidFill>
                  <a:srgbClr val="163470"/>
                </a:solidFill>
              </a:rPr>
              <a:t>).</a:t>
            </a:r>
            <a:endParaRPr kumimoji="0" lang="ru-RU" sz="1050" b="1" i="0" u="none" strike="noStrike" kern="1200" cap="none" spc="0" normalizeH="0" baseline="0" noProof="0" dirty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334231" y="2544229"/>
            <a:ext cx="6578607" cy="3200419"/>
          </a:xfrm>
          <a:prstGeom prst="rect">
            <a:avLst/>
          </a:prstGeom>
          <a:noFill/>
        </p:spPr>
        <p:txBody>
          <a:bodyPr vert="horz" lIns="91438" tIns="45719" rIns="91438" bIns="45719" rtlCol="0" anchor="ctr">
            <a:noAutofit/>
          </a:bodyPr>
          <a:lstStyle>
            <a:defPPr>
              <a:defRPr lang="ru-RU"/>
            </a:defPPr>
            <a:lvl1pPr marL="171450" lvl="0" indent="-171450" algn="just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  <a:defRPr sz="1300">
                <a:solidFill>
                  <a:schemeClr val="accent6"/>
                </a:solidFill>
                <a:latin typeface="+mj-lt"/>
              </a:defRPr>
            </a:lvl1pPr>
          </a:lstStyle>
          <a:p>
            <a:pPr marL="0" lvl="0" indent="0" algn="l">
              <a:spcBef>
                <a:spcPts val="0"/>
              </a:spcBef>
              <a:buClr>
                <a:srgbClr val="70AD47">
                  <a:lumMod val="75000"/>
                </a:srgbClr>
              </a:buClr>
              <a:buNone/>
              <a:defRPr/>
            </a:pPr>
            <a:r>
              <a:rPr lang="ru-RU" sz="1600" dirty="0">
                <a:solidFill>
                  <a:srgbClr val="163470"/>
                </a:solidFill>
                <a:latin typeface="Calibri"/>
              </a:rPr>
              <a:t>В Институте ядерной физики СО РАН для развития бор-нейтронозахватной терапии злокачественных опухолей предложен и создан источник </a:t>
            </a:r>
            <a:r>
              <a:rPr lang="ru-RU" sz="1600" dirty="0" err="1">
                <a:solidFill>
                  <a:srgbClr val="163470"/>
                </a:solidFill>
                <a:latin typeface="Calibri"/>
              </a:rPr>
              <a:t>эпитепловых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 нейтронов. Источник состоит их ускорителя заряженных частиц нового типа – электростатического ускорителя-тандема с вакуумной изоляцией, для получения пучка протонов, и литиевой мишени для генерации нейтронов. С целью расширения приложений в ускорителе получен стационарный пучок дейтронов с энергией 2,1 МэВ, током 1,4 мА. При сбросе пучка дейтронов на литиевую мишень осуществлена генерация быстрых нейтронов. Выход нейтронов составил 2 ⋅ 10</a:t>
            </a:r>
            <a:r>
              <a:rPr lang="ru-RU" sz="1600" baseline="30000" dirty="0">
                <a:solidFill>
                  <a:srgbClr val="163470"/>
                </a:solidFill>
                <a:latin typeface="Calibri"/>
              </a:rPr>
              <a:t>12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 </a:t>
            </a: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c</a:t>
            </a:r>
            <a:r>
              <a:rPr lang="ru-RU" sz="1600" baseline="30000" dirty="0" smtClean="0">
                <a:solidFill>
                  <a:srgbClr val="163470"/>
                </a:solidFill>
                <a:latin typeface="Calibri"/>
              </a:rPr>
              <a:t>–1</a:t>
            </a: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. 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Это позволило изучить активацию материалов </a:t>
            </a: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ИТЭР 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и начать подготовку к изучению радиационной стойкости оптических </a:t>
            </a:r>
            <a:r>
              <a:rPr lang="ru-RU" sz="1600">
                <a:solidFill>
                  <a:srgbClr val="163470"/>
                </a:solidFill>
                <a:latin typeface="Calibri"/>
              </a:rPr>
              <a:t>кабелей </a:t>
            </a:r>
            <a:r>
              <a:rPr lang="ru-RU" sz="1600" smtClean="0">
                <a:solidFill>
                  <a:srgbClr val="163470"/>
                </a:solidFill>
                <a:latin typeface="Calibri"/>
              </a:rPr>
              <a:t>ЦЕРН.</a:t>
            </a: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219247" y="1417847"/>
            <a:ext cx="9931400" cy="341632"/>
          </a:xfr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b="1" dirty="0">
                <a:solidFill>
                  <a:srgbClr val="163470"/>
                </a:solidFill>
                <a:latin typeface="+mn-lt"/>
                <a:ea typeface="+mn-ea"/>
                <a:cs typeface="+mn-cs"/>
              </a:rPr>
              <a:t>Генерация мощного потока быстрых </a:t>
            </a:r>
            <a:r>
              <a:rPr lang="ru-RU" sz="1800" b="1" dirty="0" smtClean="0">
                <a:solidFill>
                  <a:srgbClr val="163470"/>
                </a:solidFill>
                <a:latin typeface="+mn-lt"/>
                <a:ea typeface="+mn-ea"/>
                <a:cs typeface="+mn-cs"/>
              </a:rPr>
              <a:t>нейтронов на </a:t>
            </a:r>
            <a:r>
              <a:rPr lang="ru-RU" sz="1800" b="1" dirty="0">
                <a:solidFill>
                  <a:srgbClr val="163470"/>
                </a:solidFill>
                <a:latin typeface="+mn-lt"/>
                <a:ea typeface="+mn-ea"/>
                <a:cs typeface="+mn-cs"/>
              </a:rPr>
              <a:t>ускорителе-тандеме с вакуумной изоляцией</a:t>
            </a:r>
          </a:p>
        </p:txBody>
      </p:sp>
      <p:sp>
        <p:nvSpPr>
          <p:cNvPr id="71687" name="Rectangle 7"/>
          <p:cNvSpPr>
            <a:spLocks noChangeArrowheads="1"/>
          </p:cNvSpPr>
          <p:nvPr/>
        </p:nvSpPr>
        <p:spPr bwMode="auto">
          <a:xfrm>
            <a:off x="0" y="-184664"/>
            <a:ext cx="184727" cy="36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53527" y="5300007"/>
            <a:ext cx="4529667" cy="261608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Фотография установки</a:t>
            </a:r>
            <a:endParaRPr kumimoji="0" lang="ru-RU" sz="1100" b="1" i="0" u="none" strike="noStrike" kern="1200" cap="none" spc="0" normalizeH="0" baseline="0" noProof="0" dirty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026" name="Picture 2" descr="D:\Архив\Лого ИЯФ\++ logo BINP new bold blue Прозрачный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527" y="60336"/>
            <a:ext cx="690256" cy="82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Рисунок 11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21" r="15859"/>
          <a:stretch/>
        </p:blipFill>
        <p:spPr>
          <a:xfrm>
            <a:off x="1352476" y="2008073"/>
            <a:ext cx="3663574" cy="3166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4803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7898</TotalTime>
  <Words>175</Words>
  <Application>Microsoft Office PowerPoint</Application>
  <PresentationFormat>Широкоэкранный</PresentationFormat>
  <Paragraphs>11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Open Sans</vt:lpstr>
      <vt:lpstr>Verdana</vt:lpstr>
      <vt:lpstr>Wingdings</vt:lpstr>
      <vt:lpstr>1_Тема Office</vt:lpstr>
      <vt:lpstr>Генерация мощного потока быстрых нейтронов на ускорителе-тандеме с вакуумной изоляцией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Анастасия Голышева</dc:creator>
  <cp:lastModifiedBy>BINP User</cp:lastModifiedBy>
  <cp:revision>636</cp:revision>
  <cp:lastPrinted>2020-01-14T01:52:00Z</cp:lastPrinted>
  <dcterms:created xsi:type="dcterms:W3CDTF">2019-05-20T10:35:54Z</dcterms:created>
  <dcterms:modified xsi:type="dcterms:W3CDTF">2020-12-01T02:57:00Z</dcterms:modified>
</cp:coreProperties>
</file>