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2192000" cy="6858000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-312" y="-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6"/>
          <p:cNvPicPr/>
          <p:nvPr/>
        </p:nvPicPr>
        <p:blipFill>
          <a:blip r:embed="rId14"/>
          <a:stretch/>
        </p:blipFill>
        <p:spPr>
          <a:xfrm>
            <a:off x="237240" y="663840"/>
            <a:ext cx="401040" cy="392760"/>
          </a:xfrm>
          <a:prstGeom prst="rect">
            <a:avLst/>
          </a:prstGeom>
          <a:ln>
            <a:noFill/>
          </a:ln>
        </p:spPr>
      </p:pic>
      <p:sp>
        <p:nvSpPr>
          <p:cNvPr id="4" name="Line 1"/>
          <p:cNvSpPr/>
          <p:nvPr/>
        </p:nvSpPr>
        <p:spPr>
          <a:xfrm>
            <a:off x="438120" y="1228320"/>
            <a:ext cx="0" cy="5629680"/>
          </a:xfrm>
          <a:prstGeom prst="line">
            <a:avLst/>
          </a:prstGeom>
          <a:ln w="2556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" name="Line 2"/>
          <p:cNvSpPr/>
          <p:nvPr/>
        </p:nvSpPr>
        <p:spPr>
          <a:xfrm>
            <a:off x="438120" y="0"/>
            <a:ext cx="0" cy="495000"/>
          </a:xfrm>
          <a:prstGeom prst="line">
            <a:avLst/>
          </a:prstGeom>
          <a:ln w="2556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CustomShape 1"/>
          <p:cNvSpPr/>
          <p:nvPr/>
        </p:nvSpPr>
        <p:spPr>
          <a:xfrm>
            <a:off x="1219320" y="970200"/>
            <a:ext cx="9930600" cy="1236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ru-RU" sz="1800" b="1" strike="noStrike" spc="-1">
                <a:solidFill>
                  <a:srgbClr val="163470"/>
                </a:solidFill>
                <a:latin typeface="Calibri"/>
              </a:rPr>
              <a:t>Разработка источника ионов ксенона для бесконтактной диагностики электрического потенциала плазмы</a:t>
            </a:r>
            <a:endParaRPr lang="en-GB" sz="1800" b="0" strike="noStrike" spc="-1">
              <a:latin typeface="Arial"/>
            </a:endParaRPr>
          </a:p>
        </p:txBody>
      </p:sp>
      <p:sp>
        <p:nvSpPr>
          <p:cNvPr id="40" name="CustomShape 2"/>
          <p:cNvSpPr/>
          <p:nvPr/>
        </p:nvSpPr>
        <p:spPr>
          <a:xfrm>
            <a:off x="8610480" y="6356520"/>
            <a:ext cx="274248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r">
              <a:lnSpc>
                <a:spcPct val="100000"/>
              </a:lnSpc>
            </a:pPr>
            <a:fld id="{855ACB7C-2461-44AB-A168-39FB5FDC0DD0}" type="slidenum">
              <a:rPr lang="ru-RU" sz="1200" b="0" strike="noStrike" spc="-1">
                <a:solidFill>
                  <a:srgbClr val="8B8B8B"/>
                </a:solidFill>
                <a:latin typeface="Calibri"/>
              </a:rPr>
              <a:t>1</a:t>
            </a:fld>
            <a:endParaRPr lang="en-GB" sz="1200" b="0" strike="noStrike" spc="-1">
              <a:latin typeface="Arial"/>
            </a:endParaRPr>
          </a:p>
        </p:txBody>
      </p:sp>
      <p:sp>
        <p:nvSpPr>
          <p:cNvPr id="41" name="CustomShape 3"/>
          <p:cNvSpPr/>
          <p:nvPr/>
        </p:nvSpPr>
        <p:spPr>
          <a:xfrm>
            <a:off x="1794600" y="246960"/>
            <a:ext cx="10269360" cy="10576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ru-RU" sz="2400" b="1" strike="noStrike" spc="-1">
                <a:solidFill>
                  <a:srgbClr val="1F4E79"/>
                </a:solidFill>
                <a:latin typeface="Calibri"/>
                <a:ea typeface="Verdana"/>
              </a:rPr>
              <a:t>Институт ядерной физики им. Г.И. Будкера Сибирского отделения Российской академии</a:t>
            </a:r>
            <a:endParaRPr lang="en-GB" sz="2400" b="0" strike="noStrike" spc="-1">
              <a:latin typeface="Arial"/>
            </a:endParaRPr>
          </a:p>
        </p:txBody>
      </p:sp>
      <p:sp>
        <p:nvSpPr>
          <p:cNvPr id="42" name="CustomShape 4"/>
          <p:cNvSpPr/>
          <p:nvPr/>
        </p:nvSpPr>
        <p:spPr>
          <a:xfrm>
            <a:off x="5760000" y="1921680"/>
            <a:ext cx="5449320" cy="303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ru-RU" sz="1400" b="1" i="1" strike="noStrike" spc="-1">
                <a:solidFill>
                  <a:srgbClr val="1B4089"/>
                </a:solidFill>
                <a:latin typeface="Calibri"/>
                <a:ea typeface="Verdana"/>
              </a:rPr>
              <a:t>А.Г.Абдрашитов, А.В.Булатов, А.В.Колмогоров, В.В.Приходько</a:t>
            </a:r>
            <a:endParaRPr lang="en-GB" sz="1400" b="0" strike="noStrike" spc="-1">
              <a:latin typeface="Arial"/>
            </a:endParaRPr>
          </a:p>
        </p:txBody>
      </p:sp>
      <p:sp>
        <p:nvSpPr>
          <p:cNvPr id="44" name="CustomShape 6"/>
          <p:cNvSpPr/>
          <p:nvPr/>
        </p:nvSpPr>
        <p:spPr>
          <a:xfrm>
            <a:off x="5472000" y="2412000"/>
            <a:ext cx="6495120" cy="3960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just">
              <a:lnSpc>
                <a:spcPct val="100000"/>
              </a:lnSpc>
            </a:pPr>
            <a:r>
              <a:rPr lang="ru-RU" sz="1600" b="0" strike="noStrike" spc="-1">
                <a:solidFill>
                  <a:srgbClr val="163470"/>
                </a:solidFill>
                <a:latin typeface="Calibri"/>
                <a:ea typeface="DejaVu Sans"/>
              </a:rPr>
              <a:t>Основным элементом диагностики для бесконтактного измерения электрического потенциала плазмы является пучок тяжёлых ионов. К настоящему времени завершена разработка и изготовление четырёхэлектродного инжектора пучка ионов ксенона с энергией до 70 кэВ. Относительно низкий ток пучка позволяет использовать схему с одним щелевым отверстием для «вытягивания» пучка. «Щелевое отверстие» в первом электроде имеет следующие размеры: высота 4 мм, ширина 17 мм. Для отработки режимов эксплуатации инжектор был установлен на вакуумный объём (см. рисунок). В ходе отладочных экспериментов получен пучок длительностью до 10 мс. Ток в системе питания инжектора ограничен величиной 10 мА, из них около 5 мА приходилось на ток ионов в пучке. Важнейшим параметром пучка с точки зрения работы диагностики потенциала плазмы является его угловая расходимость, которая составила около 6 и 13 мрад вдоль и поперёк щели соответственно.</a:t>
            </a:r>
            <a:endParaRPr lang="en-GB" sz="1600" b="0" strike="noStrike" spc="-1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850"/>
              </a:spcBef>
            </a:pPr>
            <a:r>
              <a:rPr lang="ru-RU" sz="1600" b="0" strike="noStrike" spc="-1">
                <a:solidFill>
                  <a:srgbClr val="163470"/>
                </a:solidFill>
                <a:latin typeface="Calibri"/>
                <a:ea typeface="DejaVu Sans"/>
              </a:rPr>
              <a:t>Государственное задание, тема № 14.1.1 Осесимметричные открытые ловушки с улучшенным продольным удержанием.</a:t>
            </a:r>
            <a:endParaRPr lang="en-GB" sz="1600" b="0" strike="noStrike" spc="-1">
              <a:latin typeface="Arial"/>
            </a:endParaRPr>
          </a:p>
        </p:txBody>
      </p:sp>
      <p:sp>
        <p:nvSpPr>
          <p:cNvPr id="45" name="CustomShape 7"/>
          <p:cNvSpPr/>
          <p:nvPr/>
        </p:nvSpPr>
        <p:spPr>
          <a:xfrm>
            <a:off x="0" y="-184680"/>
            <a:ext cx="183960" cy="3686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6" name="CustomShape 8"/>
          <p:cNvSpPr/>
          <p:nvPr/>
        </p:nvSpPr>
        <p:spPr>
          <a:xfrm>
            <a:off x="753480" y="5047920"/>
            <a:ext cx="4528800" cy="926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100" b="0" strike="noStrike" spc="-1">
                <a:solidFill>
                  <a:srgbClr val="163470"/>
                </a:solidFill>
                <a:latin typeface="Calibri"/>
                <a:ea typeface="DejaVu Sans"/>
              </a:rPr>
              <a:t>Вверху — временная эволюция сигналов токовых коллекторов, расположенных на расстоянии 1.5 м от инжектора. Внизу — профили тока пучка вдоль (красная кривая) и поперёк (синяя кривая) щели, построенные по сигналам токовых коллекторов через 2 мс после включения пучка.</a:t>
            </a:r>
            <a:endParaRPr lang="en-GB" sz="1100" b="0" strike="noStrike" spc="-1">
              <a:latin typeface="Arial"/>
            </a:endParaRPr>
          </a:p>
        </p:txBody>
      </p:sp>
      <p:pic>
        <p:nvPicPr>
          <p:cNvPr id="47" name="Picture 2" descr="D:\Архив\Лого ИЯФ\++ logo BINP new bold blue Прозрачный.gif"/>
          <p:cNvPicPr/>
          <p:nvPr/>
        </p:nvPicPr>
        <p:blipFill>
          <a:blip r:embed="rId2"/>
          <a:stretch/>
        </p:blipFill>
        <p:spPr>
          <a:xfrm>
            <a:off x="753480" y="60480"/>
            <a:ext cx="689400" cy="825840"/>
          </a:xfrm>
          <a:prstGeom prst="rect">
            <a:avLst/>
          </a:prstGeom>
          <a:ln>
            <a:noFill/>
          </a:ln>
        </p:spPr>
      </p:pic>
      <p:pic>
        <p:nvPicPr>
          <p:cNvPr id="48" name="Рисунок 47"/>
          <p:cNvPicPr/>
          <p:nvPr/>
        </p:nvPicPr>
        <p:blipFill>
          <a:blip r:embed="rId3"/>
          <a:stretch/>
        </p:blipFill>
        <p:spPr>
          <a:xfrm>
            <a:off x="936000" y="2088000"/>
            <a:ext cx="4320000" cy="28944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7904</TotalTime>
  <Words>72</Words>
  <Application>Microsoft Office PowerPoint</Application>
  <PresentationFormat>Произвольный</PresentationFormat>
  <Paragraphs>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Office Theme</vt:lpstr>
      <vt:lpstr>Презентация PowerPoint</vt:lpstr>
    </vt:vector>
  </TitlesOfParts>
  <Company>diakov.net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Анастасия Голышева</dc:creator>
  <dc:description/>
  <cp:lastModifiedBy>Пользователь Windows</cp:lastModifiedBy>
  <cp:revision>638</cp:revision>
  <cp:lastPrinted>2020-01-14T01:52:00Z</cp:lastPrinted>
  <dcterms:created xsi:type="dcterms:W3CDTF">2019-05-20T10:35:54Z</dcterms:created>
  <dcterms:modified xsi:type="dcterms:W3CDTF">2020-12-03T15:10:18Z</dcterms:modified>
  <dc:language>en-GB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Company">
    <vt:lpwstr>diakov.net</vt:lpwstr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Произвольный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1</vt:i4>
  </property>
</Properties>
</file>