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B5C9F1"/>
    <a:srgbClr val="163470"/>
    <a:srgbClr val="FF3300"/>
    <a:srgbClr val="F43F06"/>
    <a:srgbClr val="00CC00"/>
    <a:srgbClr val="ECE890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>
        <p:scale>
          <a:sx n="100" d="100"/>
          <a:sy n="100" d="100"/>
        </p:scale>
        <p:origin x="-654" y="-468"/>
      </p:cViewPr>
      <p:guideLst>
        <p:guide orient="horz" pos="215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2E099-6EB9-476F-A11A-21E927E2E52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doi.org/10.1016/j.jnucmat.2020.15266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1878" y="4623514"/>
            <a:ext cx="7505138" cy="577079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45087" y="2099589"/>
            <a:ext cx="6578607" cy="3200419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937829" y="1176016"/>
            <a:ext cx="4553195" cy="1643527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На установке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БЕТА в лаб.10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впервые в мире изучена динамика деформаций и растрескивания поверхности вольфрама во время мощных импульсных тепловых нагрузок с интенсивностью ниже порога плавления, характерных для дивертора экспериментального термоядерного реактора ИТЭР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24923" y="5491572"/>
            <a:ext cx="56330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163470"/>
                </a:solidFill>
              </a:rPr>
              <a:t>Публикации: </a:t>
            </a:r>
            <a:r>
              <a:rPr lang="en-US" sz="1400" dirty="0" smtClean="0">
                <a:hlinkClick r:id="rId4"/>
              </a:rPr>
              <a:t>L.N</a:t>
            </a:r>
            <a:r>
              <a:rPr lang="en-US" sz="1400" dirty="0" smtClean="0">
                <a:hlinkClick r:id="rId4"/>
              </a:rPr>
              <a:t>. </a:t>
            </a:r>
            <a:r>
              <a:rPr lang="en-US" sz="1400" dirty="0" err="1" smtClean="0">
                <a:hlinkClick r:id="rId4"/>
              </a:rPr>
              <a:t>Vyacheslavov</a:t>
            </a:r>
            <a:r>
              <a:rPr lang="en-US" sz="1400" dirty="0" smtClean="0">
                <a:hlinkClick r:id="rId4"/>
              </a:rPr>
              <a:t> et al. In situ study of the processes of damage to the tungsten surface under transient heat loads possible in ITER //Journal of Nuclear Materials. – 2020. – In press, Journal Pre-proof (</a:t>
            </a:r>
            <a:r>
              <a:rPr lang="ru-RU" sz="1400" dirty="0" smtClean="0">
                <a:hlinkClick r:id="rId4"/>
              </a:rPr>
              <a:t>ссылка</a:t>
            </a:r>
            <a:r>
              <a:rPr lang="en-US" sz="1400" dirty="0" smtClean="0">
                <a:hlinkClick r:id="rId4"/>
              </a:rPr>
              <a:t>: https://doi.org/10.1016/j.jnucmat.2020.152669). </a:t>
            </a:r>
            <a:endParaRPr lang="ru-RU" sz="1400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 l="14201" t="30920" r="14439" b="4187"/>
          <a:stretch>
            <a:fillRect/>
          </a:stretch>
        </p:blipFill>
        <p:spPr bwMode="auto">
          <a:xfrm>
            <a:off x="217714" y="1533633"/>
            <a:ext cx="6865257" cy="3764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7"/>
          <p:cNvSpPr/>
          <p:nvPr/>
        </p:nvSpPr>
        <p:spPr>
          <a:xfrm>
            <a:off x="6497624" y="5556638"/>
            <a:ext cx="5313376" cy="73866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:_</a:t>
            </a:r>
            <a:r>
              <a:rPr lang="ru-RU" sz="1400" dirty="0" smtClean="0"/>
              <a:t> Д.Е. Черепанов</a:t>
            </a:r>
            <a:r>
              <a:rPr lang="ru-RU" sz="1400" dirty="0" smtClean="0"/>
              <a:t>,</a:t>
            </a:r>
            <a:r>
              <a:rPr lang="en-US" sz="1400" dirty="0" smtClean="0"/>
              <a:t> </a:t>
            </a:r>
            <a:r>
              <a:rPr lang="ru-RU" sz="1400" dirty="0" smtClean="0"/>
              <a:t>А</a:t>
            </a:r>
            <a:r>
              <a:rPr lang="en-US" sz="1400" dirty="0" smtClean="0"/>
              <a:t>.</a:t>
            </a:r>
            <a:r>
              <a:rPr lang="ru-RU" sz="1400" dirty="0" smtClean="0"/>
              <a:t> С</a:t>
            </a:r>
            <a:r>
              <a:rPr lang="en-US" sz="1400" dirty="0" smtClean="0"/>
              <a:t>.</a:t>
            </a:r>
            <a:r>
              <a:rPr lang="ru-RU" sz="1400" dirty="0" smtClean="0"/>
              <a:t>Аракчеев,</a:t>
            </a:r>
            <a:r>
              <a:rPr lang="en-US" sz="1400" dirty="0" smtClean="0"/>
              <a:t> </a:t>
            </a:r>
            <a:r>
              <a:rPr lang="ru-RU" sz="1400" dirty="0" smtClean="0"/>
              <a:t>А.В.Бурдаков,,</a:t>
            </a:r>
            <a:r>
              <a:rPr lang="en-US" sz="1400" dirty="0" smtClean="0"/>
              <a:t> </a:t>
            </a:r>
            <a:r>
              <a:rPr lang="ru-RU" sz="1400" dirty="0" smtClean="0"/>
              <a:t> А</a:t>
            </a:r>
            <a:r>
              <a:rPr lang="en-US" sz="1400" dirty="0" smtClean="0"/>
              <a:t>.</a:t>
            </a:r>
            <a:r>
              <a:rPr lang="ru-RU" sz="1400" dirty="0" smtClean="0"/>
              <a:t> А</a:t>
            </a:r>
            <a:r>
              <a:rPr lang="en-US" sz="1400" dirty="0" smtClean="0"/>
              <a:t>.</a:t>
            </a:r>
            <a:r>
              <a:rPr lang="ru-RU" sz="1400" dirty="0" smtClean="0"/>
              <a:t>Васильев, </a:t>
            </a:r>
            <a:r>
              <a:rPr lang="ru-RU" sz="1400" dirty="0" smtClean="0"/>
              <a:t>Л</a:t>
            </a:r>
            <a:r>
              <a:rPr lang="en-US" sz="1400" dirty="0" smtClean="0"/>
              <a:t>.</a:t>
            </a:r>
            <a:r>
              <a:rPr lang="ru-RU" sz="1400" dirty="0" smtClean="0"/>
              <a:t>Н</a:t>
            </a:r>
            <a:r>
              <a:rPr lang="en-US" sz="1400" dirty="0" smtClean="0"/>
              <a:t>.</a:t>
            </a:r>
            <a:r>
              <a:rPr lang="ru-RU" sz="1400" dirty="0" smtClean="0"/>
              <a:t>Вячеславов, </a:t>
            </a:r>
            <a:r>
              <a:rPr lang="ru-RU" sz="1400" dirty="0" smtClean="0"/>
              <a:t>И</a:t>
            </a:r>
            <a:r>
              <a:rPr lang="en-US" sz="1400" dirty="0" smtClean="0"/>
              <a:t>.</a:t>
            </a:r>
            <a:r>
              <a:rPr lang="ru-RU" sz="1400" dirty="0" smtClean="0"/>
              <a:t> В</a:t>
            </a:r>
            <a:r>
              <a:rPr lang="en-US" sz="1400" dirty="0" smtClean="0"/>
              <a:t>.</a:t>
            </a:r>
            <a:r>
              <a:rPr lang="ru-RU" sz="1400" dirty="0" smtClean="0"/>
              <a:t>Кандауров, А</a:t>
            </a:r>
            <a:r>
              <a:rPr lang="en-US" sz="1400" dirty="0" smtClean="0"/>
              <a:t>.</a:t>
            </a:r>
            <a:r>
              <a:rPr lang="ru-RU" sz="1400" dirty="0" smtClean="0"/>
              <a:t> А</a:t>
            </a:r>
            <a:r>
              <a:rPr lang="en-US" sz="1400" dirty="0" smtClean="0"/>
              <a:t>.</a:t>
            </a:r>
            <a:r>
              <a:rPr lang="ru-RU" sz="1400" dirty="0" smtClean="0"/>
              <a:t>Касатов, В</a:t>
            </a:r>
            <a:r>
              <a:rPr lang="en-US" sz="1400" dirty="0" smtClean="0"/>
              <a:t>.</a:t>
            </a:r>
            <a:r>
              <a:rPr lang="ru-RU" sz="1400" dirty="0" smtClean="0"/>
              <a:t> А</a:t>
            </a:r>
            <a:r>
              <a:rPr lang="en-US" sz="1400" dirty="0" smtClean="0"/>
              <a:t>.</a:t>
            </a:r>
            <a:r>
              <a:rPr lang="ru-RU" sz="1400" dirty="0" smtClean="0"/>
              <a:t>Попов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67475" y="3609975"/>
            <a:ext cx="53435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На рисунке показана динамика деформации (величина стрелки прогиба) пластины из вольфрама толщиной 4 мм во время и после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нагрева её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поверхности до температуры  1755К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 за время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0.7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мс. 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Величина деформации позволяет дистанционно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определить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величину механических напряжений , которые являются причиной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растрескивания 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материала</a:t>
            </a:r>
            <a:endParaRPr lang="ru-RU" sz="1600" dirty="0"/>
          </a:p>
        </p:txBody>
      </p:sp>
      <p:sp>
        <p:nvSpPr>
          <p:cNvPr id="22" name="Left Arrow 21"/>
          <p:cNvSpPr/>
          <p:nvPr/>
        </p:nvSpPr>
        <p:spPr>
          <a:xfrm>
            <a:off x="6353175" y="3419474"/>
            <a:ext cx="2409825" cy="265557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5C9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8198</TotalTime>
  <Words>186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1_Тема Office</vt:lpstr>
      <vt:lpstr>На установке БЕТА в лаб.10 впервые в мире изучена динамика деформаций и растрескивания поверхности вольфрама во время мощных импульсных тепловых нагрузок с интенсивностью ниже порога плавления, характерных для дивертора экспериментального термоядерного реактора ИТЭР . 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па</cp:lastModifiedBy>
  <cp:revision>644</cp:revision>
  <cp:lastPrinted>2020-01-14T01:52:00Z</cp:lastPrinted>
  <dcterms:created xsi:type="dcterms:W3CDTF">2019-05-20T10:35:54Z</dcterms:created>
  <dcterms:modified xsi:type="dcterms:W3CDTF">2020-12-01T15:32:22Z</dcterms:modified>
</cp:coreProperties>
</file>