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3.jpeg" ContentType="image/jpeg"/>
  <Override PartName="/ppt/media/image2.gif" ContentType="image/gif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Рисунок 6" descr=""/>
          <p:cNvPicPr/>
          <p:nvPr/>
        </p:nvPicPr>
        <p:blipFill>
          <a:blip r:embed="rId2"/>
          <a:stretch/>
        </p:blipFill>
        <p:spPr>
          <a:xfrm>
            <a:off x="237240" y="663840"/>
            <a:ext cx="401040" cy="392760"/>
          </a:xfrm>
          <a:prstGeom prst="rect">
            <a:avLst/>
          </a:prstGeom>
          <a:ln>
            <a:noFill/>
          </a:ln>
        </p:spPr>
      </p:pic>
      <p:sp>
        <p:nvSpPr>
          <p:cNvPr id="1" name="Line 1"/>
          <p:cNvSpPr/>
          <p:nvPr/>
        </p:nvSpPr>
        <p:spPr>
          <a:xfrm>
            <a:off x="438120" y="1228320"/>
            <a:ext cx="0" cy="5629680"/>
          </a:xfrm>
          <a:prstGeom prst="line">
            <a:avLst/>
          </a:prstGeom>
          <a:ln w="2556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Line 2"/>
          <p:cNvSpPr/>
          <p:nvPr/>
        </p:nvSpPr>
        <p:spPr>
          <a:xfrm>
            <a:off x="438120" y="0"/>
            <a:ext cx="0" cy="495000"/>
          </a:xfrm>
          <a:prstGeom prst="line">
            <a:avLst/>
          </a:prstGeom>
          <a:ln w="2556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3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gif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63C8B868-0447-47B2-9B13-A2923DBA65B9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latin typeface="Arial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1794600" y="246960"/>
            <a:ext cx="10269360" cy="1057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ru-RU" sz="2400" spc="-1" strike="noStrike">
                <a:solidFill>
                  <a:srgbClr val="1f4e79"/>
                </a:solidFill>
                <a:latin typeface="Calibri"/>
                <a:ea typeface="Verdana"/>
              </a:rPr>
              <a:t>Институт ядерной физики им. Г.И. Будкера Сибирского отделения Российской академии</a:t>
            </a:r>
            <a:endParaRPr b="0" lang="ru-RU" sz="2400" spc="-1" strike="noStrike">
              <a:latin typeface="Arial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8446680" y="2072520"/>
            <a:ext cx="3217320" cy="30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i="1" lang="ru-RU" sz="1400" spc="-1" strike="noStrike">
                <a:solidFill>
                  <a:srgbClr val="1b4089"/>
                </a:solidFill>
                <a:latin typeface="Calibri"/>
                <a:ea typeface="Verdana"/>
              </a:rPr>
              <a:t>Авторы: </a:t>
            </a:r>
            <a:r>
              <a:rPr b="1" i="1" lang="ru-RU" sz="1400" spc="-1" strike="noStrike">
                <a:solidFill>
                  <a:srgbClr val="1b4089"/>
                </a:solidFill>
                <a:latin typeface="Times New Roman"/>
                <a:ea typeface="Verdana"/>
              </a:rPr>
              <a:t>Р</a:t>
            </a:r>
            <a:r>
              <a:rPr b="1" i="1" lang="ru-RU" sz="1400" spc="-1" strike="noStrike">
                <a:solidFill>
                  <a:srgbClr val="1b4089"/>
                </a:solidFill>
                <a:latin typeface="Calibri"/>
                <a:ea typeface="Verdana"/>
              </a:rPr>
              <a:t>. Е. </a:t>
            </a:r>
            <a:r>
              <a:rPr b="1" i="1" lang="ru-RU" sz="1400" spc="-1" strike="noStrike">
                <a:solidFill>
                  <a:srgbClr val="1b4089"/>
                </a:solidFill>
                <a:latin typeface="Times New Roman"/>
                <a:ea typeface="Verdana"/>
              </a:rPr>
              <a:t>Герасимов</a:t>
            </a:r>
            <a:r>
              <a:rPr b="1" i="1" lang="ru-RU" sz="1400" spc="-1" strike="noStrike">
                <a:solidFill>
                  <a:srgbClr val="1b4089"/>
                </a:solidFill>
                <a:latin typeface="Calibri"/>
                <a:ea typeface="Verdana"/>
              </a:rPr>
              <a:t>, В. С. </a:t>
            </a:r>
            <a:r>
              <a:rPr b="1" i="1" lang="ru-RU" sz="1400" spc="-1" strike="noStrike">
                <a:solidFill>
                  <a:srgbClr val="1b4089"/>
                </a:solidFill>
                <a:latin typeface="Times New Roman"/>
                <a:ea typeface="Verdana"/>
              </a:rPr>
              <a:t>Фадин</a:t>
            </a:r>
            <a:endParaRPr b="0" lang="ru-RU" sz="1400" spc="-1" strike="noStrike">
              <a:latin typeface="Arial"/>
            </a:endParaRPr>
          </a:p>
        </p:txBody>
      </p:sp>
      <p:sp>
        <p:nvSpPr>
          <p:cNvPr id="44" name="CustomShape 4"/>
          <p:cNvSpPr/>
          <p:nvPr/>
        </p:nvSpPr>
        <p:spPr>
          <a:xfrm>
            <a:off x="470160" y="5744520"/>
            <a:ext cx="11442240" cy="965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1" lang="ru-RU" sz="1050" spc="-1" strike="noStrike">
                <a:solidFill>
                  <a:srgbClr val="163470"/>
                </a:solidFill>
                <a:latin typeface="Calibri"/>
                <a:ea typeface="DejaVu Sans"/>
              </a:rPr>
              <a:t>Публикации: </a:t>
            </a:r>
            <a:r>
              <a:rPr b="1" lang="ru-RU" sz="1050" spc="-1" strike="noStrike">
                <a:solidFill>
                  <a:srgbClr val="163470"/>
                </a:solidFill>
                <a:latin typeface="Calibri"/>
                <a:ea typeface="DejaVu Sans"/>
              </a:rPr>
              <a:t>Р. Е. Герасимов, В. С. Фадин, Сокращение главных вкладов в радиационные поправки к сечению упругого </a:t>
            </a:r>
            <a:r>
              <a:rPr b="1" i="1" lang="ru-RU" sz="1050" spc="-1" strike="noStrike">
                <a:solidFill>
                  <a:srgbClr val="163470"/>
                </a:solidFill>
                <a:latin typeface="Times New Roman"/>
                <a:ea typeface="DejaVu Sans"/>
              </a:rPr>
              <a:t>ep</a:t>
            </a:r>
            <a:r>
              <a:rPr b="1" lang="ru-RU" sz="1050" spc="-1" strike="noStrike">
                <a:solidFill>
                  <a:srgbClr val="163470"/>
                </a:solidFill>
                <a:latin typeface="Calibri"/>
                <a:ea typeface="DejaVu Sans"/>
              </a:rPr>
              <a:t>-рассеяния в экспериментах по измерению зарядового радиуса протона // Ядерная физика. – 2020. –  Том. 83. – № 6. –  с. 943–947. – DOI: 10.1134/S1063778820060150.</a:t>
            </a:r>
            <a:endParaRPr b="0" lang="ru-RU" sz="105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ru-RU" sz="1050" spc="-1" strike="noStrike">
              <a:latin typeface="Arial"/>
            </a:endParaRPr>
          </a:p>
          <a:p>
            <a:pPr algn="just">
              <a:spcAft>
                <a:spcPts val="601"/>
              </a:spcAft>
            </a:pPr>
            <a:r>
              <a:rPr b="1" lang="ru-RU" sz="1050" spc="-1" strike="noStrike">
                <a:solidFill>
                  <a:srgbClr val="163470"/>
                </a:solidFill>
                <a:latin typeface="Calibri"/>
                <a:ea typeface="DejaVu Sans"/>
              </a:rPr>
              <a:t>Грант Российского фонда фундаментальных исследований (РФФИ) № 19-02-00690</a:t>
            </a:r>
            <a:endParaRPr b="0" lang="ru-RU" sz="1050" spc="-1" strike="noStrike">
              <a:latin typeface="Times New Roman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endParaRPr b="0" lang="ru-RU" sz="1050" spc="-1" strike="noStrike">
              <a:latin typeface="Arial"/>
            </a:endParaRPr>
          </a:p>
        </p:txBody>
      </p:sp>
      <p:sp>
        <p:nvSpPr>
          <p:cNvPr id="45" name="CustomShape 5"/>
          <p:cNvSpPr/>
          <p:nvPr/>
        </p:nvSpPr>
        <p:spPr>
          <a:xfrm>
            <a:off x="5302080" y="2448000"/>
            <a:ext cx="6577920" cy="2851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tabLst>
                <a:tab algn="l" pos="0"/>
              </a:tabLst>
            </a:pPr>
            <a:r>
              <a:rPr b="0" lang="ru-RU" sz="1500" spc="-1" strike="noStrike">
                <a:solidFill>
                  <a:srgbClr val="163470"/>
                </a:solidFill>
                <a:latin typeface="Calibre"/>
                <a:ea typeface="DejaVu Sans"/>
              </a:rPr>
              <a:t>Исследовано сокращение главных вкладов в радиационные поправки к сечению упругого рассеяния электронов на протонах для экспериментов по измерению зарядового радиуса протона при регистрацией протона отдачи. Показано, что во вкладе, связанном со взаимодействием электрона с электромагнитным полем в однопетлевом приближении сокращаются не только члены, содержащие большие логарифмы, но и константы при этих логарифмах, так что этот вклад в радиационные поправки начинается с членов, пропорциональных </a:t>
            </a:r>
            <a:r>
              <a:rPr b="0" i="1" lang="ru-RU" sz="1500" spc="-1" strike="noStrike">
                <a:solidFill>
                  <a:srgbClr val="163470"/>
                </a:solidFill>
                <a:latin typeface="Calibre"/>
                <a:ea typeface="DejaVu Sans"/>
              </a:rPr>
              <a:t>Q/E</a:t>
            </a:r>
            <a:r>
              <a:rPr b="0" lang="ru-RU" sz="1500" spc="-1" strike="noStrike">
                <a:solidFill>
                  <a:srgbClr val="163470"/>
                </a:solidFill>
                <a:latin typeface="Calibre"/>
                <a:ea typeface="DejaVu Sans"/>
              </a:rPr>
              <a:t>, где </a:t>
            </a:r>
            <a:r>
              <a:rPr b="0" i="1" lang="ru-RU" sz="1500" spc="-1" strike="noStrike">
                <a:solidFill>
                  <a:srgbClr val="163470"/>
                </a:solidFill>
                <a:latin typeface="Calibre"/>
                <a:ea typeface="DejaVu Sans"/>
              </a:rPr>
              <a:t>Q</a:t>
            </a:r>
            <a:r>
              <a:rPr b="0" lang="ru-RU" sz="1500" spc="-1" strike="noStrike">
                <a:solidFill>
                  <a:srgbClr val="163470"/>
                </a:solidFill>
                <a:latin typeface="Calibre"/>
                <a:ea typeface="DejaVu Sans"/>
              </a:rPr>
              <a:t> — передача импульса, </a:t>
            </a:r>
            <a:r>
              <a:rPr b="0" i="1" lang="ru-RU" sz="1500" spc="-1" strike="noStrike">
                <a:solidFill>
                  <a:srgbClr val="163470"/>
                </a:solidFill>
                <a:latin typeface="Calibre"/>
                <a:ea typeface="DejaVu Sans"/>
              </a:rPr>
              <a:t>E</a:t>
            </a:r>
            <a:r>
              <a:rPr b="0" lang="ru-RU" sz="1500" spc="-1" strike="noStrike">
                <a:solidFill>
                  <a:srgbClr val="163470"/>
                </a:solidFill>
                <a:latin typeface="Calibre"/>
                <a:ea typeface="DejaVu Sans"/>
              </a:rPr>
              <a:t> — энергия электрона в системе покоя начального протона. Результат важен для планирования и обработки результатов экспериментов по измерению зарядового радиуса протона.</a:t>
            </a:r>
            <a:endParaRPr b="0" lang="ru-RU" sz="1500" spc="-1" strike="noStrike">
              <a:latin typeface="Arial"/>
            </a:endParaRPr>
          </a:p>
        </p:txBody>
      </p:sp>
      <p:sp>
        <p:nvSpPr>
          <p:cNvPr id="46" name="CustomShape 6"/>
          <p:cNvSpPr/>
          <p:nvPr/>
        </p:nvSpPr>
        <p:spPr>
          <a:xfrm>
            <a:off x="1219320" y="970200"/>
            <a:ext cx="9930600" cy="1236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spcAft>
                <a:spcPts val="601"/>
              </a:spcAft>
            </a:pPr>
            <a:r>
              <a:rPr b="1" lang="ru-RU" sz="1800" spc="-1" strike="noStrike">
                <a:solidFill>
                  <a:srgbClr val="163470"/>
                </a:solidFill>
                <a:latin typeface="Calibri"/>
              </a:rPr>
              <a:t>Сокращение главных вкладов в радиационные поправки к сечению упругого </a:t>
            </a:r>
            <a:endParaRPr b="0" lang="ru-RU" sz="1800" spc="-1" strike="noStrike">
              <a:latin typeface="Times New Roman"/>
            </a:endParaRPr>
          </a:p>
          <a:p>
            <a:pPr algn="ctr">
              <a:spcAft>
                <a:spcPts val="601"/>
              </a:spcAft>
            </a:pPr>
            <a:r>
              <a:rPr b="1" i="1" lang="ru-RU" sz="1800" spc="-1" strike="noStrike">
                <a:solidFill>
                  <a:srgbClr val="163470"/>
                </a:solidFill>
                <a:latin typeface="Times New Roman"/>
              </a:rPr>
              <a:t>ep</a:t>
            </a:r>
            <a:r>
              <a:rPr b="1" lang="ru-RU" sz="1800" spc="-1" strike="noStrike">
                <a:solidFill>
                  <a:srgbClr val="163470"/>
                </a:solidFill>
                <a:latin typeface="Calibri"/>
              </a:rPr>
              <a:t>-рассеяния в экспериментах по измерению зарядового радиуса протона</a:t>
            </a:r>
            <a:endParaRPr b="0" lang="ru-RU" sz="1800" spc="-1" strike="noStrike">
              <a:latin typeface="Times New Roman"/>
            </a:endParaRPr>
          </a:p>
        </p:txBody>
      </p:sp>
      <p:sp>
        <p:nvSpPr>
          <p:cNvPr id="47" name="CustomShape 7"/>
          <p:cNvSpPr/>
          <p:nvPr/>
        </p:nvSpPr>
        <p:spPr>
          <a:xfrm>
            <a:off x="0" y="-184680"/>
            <a:ext cx="183960" cy="368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CustomShape 8"/>
          <p:cNvSpPr/>
          <p:nvPr/>
        </p:nvSpPr>
        <p:spPr>
          <a:xfrm>
            <a:off x="576000" y="4353840"/>
            <a:ext cx="4528800" cy="1262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just"/>
            <a:r>
              <a:rPr b="0" lang="ru-RU" sz="1100" spc="-1" strike="noStrike">
                <a:solidFill>
                  <a:srgbClr val="163470"/>
                </a:solidFill>
                <a:latin typeface="Times New Roman"/>
                <a:ea typeface="DejaVu Sans"/>
              </a:rPr>
              <a:t>Зависимость электронного вклада</a:t>
            </a:r>
            <a:r>
              <a:rPr b="0" lang="ru-RU" sz="1100" spc="-1" strike="noStrike" baseline="28000">
                <a:solidFill>
                  <a:srgbClr val="163470"/>
                </a:solidFill>
                <a:latin typeface="Times New Roman"/>
                <a:ea typeface="DejaVu Sans"/>
              </a:rPr>
              <a:t> </a:t>
            </a:r>
            <a:r>
              <a:rPr b="0" lang="ru-RU" sz="1100" spc="-1" strike="noStrike">
                <a:solidFill>
                  <a:srgbClr val="163470"/>
                </a:solidFill>
                <a:latin typeface="Times New Roman"/>
                <a:ea typeface="DejaVu Sans"/>
              </a:rPr>
              <a:t>в радиационные поправки</a:t>
            </a:r>
            <a:r>
              <a:rPr b="0" i="1" lang="ru-RU" sz="1100" spc="-1" strike="noStrike">
                <a:solidFill>
                  <a:srgbClr val="163470"/>
                </a:solidFill>
                <a:latin typeface="Times New Roman"/>
                <a:ea typeface="DejaVu Sans"/>
              </a:rPr>
              <a:t> </a:t>
            </a:r>
            <a:r>
              <a:rPr b="0" i="1" lang="ru-RU" sz="1100" spc="-1" strike="noStrike">
                <a:solidFill>
                  <a:srgbClr val="163470"/>
                </a:solidFill>
                <a:latin typeface="Times New Roman"/>
                <a:ea typeface="DejaVu Sans"/>
              </a:rPr>
              <a:t>δ</a:t>
            </a:r>
            <a:r>
              <a:rPr b="0" i="1" lang="ru-RU" sz="1100" spc="-1" strike="noStrike" baseline="28000">
                <a:solidFill>
                  <a:srgbClr val="163470"/>
                </a:solidFill>
                <a:latin typeface="Times New Roman"/>
                <a:ea typeface="DejaVu Sans"/>
              </a:rPr>
              <a:t>e </a:t>
            </a:r>
            <a:r>
              <a:rPr b="0" lang="ru-RU" sz="1100" spc="-1" strike="noStrike" baseline="28000">
                <a:solidFill>
                  <a:srgbClr val="163470"/>
                </a:solidFill>
                <a:latin typeface="Times New Roman"/>
                <a:ea typeface="DejaVu Sans"/>
              </a:rPr>
              <a:t> </a:t>
            </a:r>
            <a:r>
              <a:rPr b="0" lang="ru-RU" sz="1100" spc="-1" strike="noStrike">
                <a:solidFill>
                  <a:srgbClr val="163470"/>
                </a:solidFill>
                <a:latin typeface="Times New Roman"/>
                <a:ea typeface="DejaVu Sans"/>
              </a:rPr>
              <a:t>к сечению упругого рассеяния электронов на протонах. Представлено численное значение поправки в зависимости от передачи импульса </a:t>
            </a:r>
            <a:r>
              <a:rPr b="0" i="1" lang="ru-RU" sz="1100" spc="-1" strike="noStrike">
                <a:solidFill>
                  <a:srgbClr val="163470"/>
                </a:solidFill>
                <a:latin typeface="Times New Roman"/>
                <a:ea typeface="DejaVu Sans"/>
              </a:rPr>
              <a:t>Q</a:t>
            </a:r>
            <a:r>
              <a:rPr b="0" i="1" lang="ru-RU" sz="1100" spc="-1" strike="noStrike" baseline="28000">
                <a:solidFill>
                  <a:srgbClr val="163470"/>
                </a:solidFill>
                <a:latin typeface="Times New Roman"/>
                <a:ea typeface="DejaVu Sans"/>
              </a:rPr>
              <a:t>2</a:t>
            </a:r>
            <a:r>
              <a:rPr b="0" lang="ru-RU" sz="1100" spc="-1" strike="noStrike" baseline="28000">
                <a:solidFill>
                  <a:srgbClr val="163470"/>
                </a:solidFill>
                <a:latin typeface="Times New Roman"/>
                <a:ea typeface="DejaVu Sans"/>
              </a:rPr>
              <a:t> </a:t>
            </a:r>
            <a:r>
              <a:rPr b="0" lang="ru-RU" sz="1100" spc="-1" strike="noStrike">
                <a:solidFill>
                  <a:srgbClr val="163470"/>
                </a:solidFill>
                <a:latin typeface="Times New Roman"/>
                <a:ea typeface="DejaVu Sans"/>
              </a:rPr>
              <a:t>при фиксированном значении </a:t>
            </a:r>
            <a:r>
              <a:rPr b="0" i="1" lang="ru-RU" sz="1100" spc="-1" strike="noStrike">
                <a:solidFill>
                  <a:srgbClr val="163470"/>
                </a:solidFill>
                <a:latin typeface="Times New Roman"/>
                <a:ea typeface="DejaVu Sans"/>
              </a:rPr>
              <a:t>E</a:t>
            </a:r>
            <a:r>
              <a:rPr b="0" lang="ru-RU" sz="1100" spc="-1" strike="noStrike">
                <a:solidFill>
                  <a:srgbClr val="163470"/>
                </a:solidFill>
                <a:latin typeface="Times New Roman"/>
                <a:ea typeface="DejaVu Sans"/>
              </a:rPr>
              <a:t> — энергии налетающих электронов (черная линия), а также приближенные выражения для нее, получаемые при разложении поправки по степеням отношения</a:t>
            </a:r>
            <a:r>
              <a:rPr b="0" i="1" lang="ru-RU" sz="1100" spc="-1" strike="noStrike">
                <a:solidFill>
                  <a:srgbClr val="163470"/>
                </a:solidFill>
                <a:latin typeface="Times New Roman"/>
                <a:ea typeface="DejaVu Sans"/>
              </a:rPr>
              <a:t> Q/E</a:t>
            </a:r>
            <a:r>
              <a:rPr b="0" lang="ru-RU" sz="1100" spc="-1" strike="noStrike">
                <a:solidFill>
                  <a:srgbClr val="163470"/>
                </a:solidFill>
                <a:latin typeface="Times New Roman"/>
                <a:ea typeface="DejaVu Sans"/>
              </a:rPr>
              <a:t> до первого (красная линия) и второго (синяя линия)  порядков</a:t>
            </a:r>
            <a:endParaRPr b="0" lang="ru-RU" sz="1100" spc="-1" strike="noStrike">
              <a:latin typeface="Arial"/>
            </a:endParaRPr>
          </a:p>
        </p:txBody>
      </p:sp>
      <p:sp>
        <p:nvSpPr>
          <p:cNvPr id="49" name="CustomShape 9"/>
          <p:cNvSpPr/>
          <p:nvPr/>
        </p:nvSpPr>
        <p:spPr>
          <a:xfrm>
            <a:off x="1248480" y="1924200"/>
            <a:ext cx="3648960" cy="638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50" name="Picture 2" descr="D:\Архив\Лого ИЯФ\++ logo BINP new bold blue Прозрачный.gif"/>
          <p:cNvPicPr/>
          <p:nvPr/>
        </p:nvPicPr>
        <p:blipFill>
          <a:blip r:embed="rId1"/>
          <a:stretch/>
        </p:blipFill>
        <p:spPr>
          <a:xfrm>
            <a:off x="753480" y="60480"/>
            <a:ext cx="689400" cy="825840"/>
          </a:xfrm>
          <a:prstGeom prst="rect">
            <a:avLst/>
          </a:prstGeom>
          <a:ln>
            <a:noFill/>
          </a:ln>
        </p:spPr>
      </p:pic>
      <p:pic>
        <p:nvPicPr>
          <p:cNvPr id="51" name="" descr=""/>
          <p:cNvPicPr/>
          <p:nvPr/>
        </p:nvPicPr>
        <p:blipFill>
          <a:blip r:embed="rId2"/>
          <a:stretch/>
        </p:blipFill>
        <p:spPr>
          <a:xfrm>
            <a:off x="936000" y="2418840"/>
            <a:ext cx="3657240" cy="16851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8136</TotalTime>
  <Application>LibreOffice/6.4.6.2$Linux_X86_64 LibreOffice_project/40$Build-2</Application>
  <Words>41</Words>
  <Paragraphs>9</Paragraphs>
  <Company>diakov.net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2019-05-20T10:35:54Z</dcterms:created>
  <dc:creator>Анастасия Голышева</dc:creator>
  <dc:description/>
  <dc:language>ru-RU</dc:language>
  <cp:lastModifiedBy/>
  <cp:lastPrinted>2020-01-14T01:52:00Z</cp:lastPrinted>
  <dcterms:modified xsi:type="dcterms:W3CDTF">2020-12-02T17:12:13Z</dcterms:modified>
  <cp:revision>638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diakov.net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Произвольный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</vt:i4>
  </property>
</Properties>
</file>