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97A"/>
    <a:srgbClr val="163470"/>
    <a:srgbClr val="455472"/>
    <a:srgbClr val="FF3300"/>
    <a:srgbClr val="F43F06"/>
    <a:srgbClr val="00CC00"/>
    <a:srgbClr val="ECE890"/>
    <a:srgbClr val="B5C9F1"/>
    <a:srgbClr val="1B4089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63" d="100"/>
          <a:sy n="163" d="100"/>
        </p:scale>
        <p:origin x="1152" y="138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07.12.2021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07.12.2021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07.12.2021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07.12.2021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s://link.springer.com/article/10.1007/JHEP01(2021)113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академии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666655" y="1676579"/>
            <a:ext cx="3089265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Авторы:</a:t>
            </a:r>
            <a:r>
              <a:rPr kumimoji="0" lang="en-US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</a:t>
            </a:r>
            <a:r>
              <a:rPr kumimoji="0" lang="ru-RU" sz="1400" b="1" i="1" u="none" strike="noStrike" kern="1200" cap="none" spc="0" normalizeH="0" baseline="0" noProof="0" dirty="0" err="1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коллаборация</a:t>
            </a:r>
            <a:r>
              <a:rPr kumimoji="0" lang="ru-RU" sz="1400" b="1" i="1" u="none" strike="noStrike" kern="1200" cap="none" spc="0" normalizeH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СНД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19445" y="5869827"/>
            <a:ext cx="5093021" cy="577079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err="1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</a:t>
            </a:r>
            <a:r>
              <a:rPr lang="ru-RU" sz="1050" b="1" i="0" dirty="0">
                <a:solidFill>
                  <a:srgbClr val="163470"/>
                </a:solidFill>
                <a:latin typeface="Calibri"/>
              </a:rPr>
              <a:t>я</a:t>
            </a: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en-US" sz="1050" dirty="0"/>
              <a:t>M. N. </a:t>
            </a:r>
            <a:r>
              <a:rPr lang="en-US" sz="1050" dirty="0" err="1"/>
              <a:t>Achasov</a:t>
            </a:r>
            <a:r>
              <a:rPr lang="en-US" sz="1050" dirty="0"/>
              <a:t> et al. (SND Collaboration) Measurement of the e +e − → π +π − process cross section with the SND detector at the VEPP-2000 collider in the energy region 0.525 &lt; √ s &lt; 0.883 GeV // </a:t>
            </a:r>
            <a:r>
              <a:rPr lang="en-US" sz="1050" dirty="0">
                <a:hlinkClick r:id="rId2"/>
              </a:rPr>
              <a:t>JHEP 01 113 (2021)</a:t>
            </a:r>
            <a:r>
              <a:rPr lang="en-US" sz="1050" dirty="0"/>
              <a:t>. 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07672" y="2061792"/>
            <a:ext cx="4904794" cy="3632035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indent="0">
              <a:buNone/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В эксперименте с детектором СНД на коллайдере ВЭПП-2000 выполнено прецизионное измерение сечения процесса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ru-RU" sz="1600" b="1" baseline="30000" dirty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ru-RU" sz="1600" b="1" baseline="30000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→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π</a:t>
            </a:r>
            <a:r>
              <a:rPr lang="ru-RU" sz="1600" b="1" baseline="30000" dirty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π</a:t>
            </a:r>
            <a:r>
              <a:rPr lang="ru-RU" sz="1600" b="1" baseline="30000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в области энергии от 525  до 883 МэВ  Систематическая ошибка измерения составляет 0.8% при энергии выше и 0.9–1.2% ниже 600 МэВ. Анализ основан на разделении событий процессов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ru-RU" sz="1600" b="1" baseline="30000" dirty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ru-RU" sz="1600" b="1" baseline="30000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→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π</a:t>
            </a:r>
            <a:r>
              <a:rPr lang="ru-RU" sz="1600" b="1" baseline="30000" dirty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π</a:t>
            </a:r>
            <a:r>
              <a:rPr lang="ru-RU" sz="1600" b="1" baseline="30000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и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ru-RU" sz="1600" b="1" baseline="30000" dirty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ru-RU" sz="1600" b="1" baseline="30000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→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ru-RU" sz="1600" b="1" baseline="30000" dirty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ru-RU" sz="1600" b="1" baseline="30000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по профилю энерговыделений конечных частиц в калориметре СНД. Достигнута эффективность разделения лучше 99.4%.  Данные СНД согласуются с результатами предыдущих новосибирских измерений на ВЭПП-2М. Однако имеется систематическая разница в сечении с результатами эксперимента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BABAR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ниже 700 МэВ и с результатами эксперимента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KLOE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выше 700 МэВ. Вклад от канала e</a:t>
            </a:r>
            <a:r>
              <a:rPr lang="ru-RU" sz="1600" b="1" baseline="30000" dirty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ru-RU" sz="1600" b="1" baseline="30000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→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π</a:t>
            </a:r>
            <a:r>
              <a:rPr lang="ru-RU" sz="1600" b="1" baseline="30000" dirty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π</a:t>
            </a:r>
            <a:r>
              <a:rPr lang="ru-RU" sz="1600" b="1" baseline="30000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в аномальный магнитный момент мюона измерен с точностью 1%.</a:t>
            </a:r>
            <a:endParaRPr lang="en-US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4712" y="1099621"/>
            <a:ext cx="9931400" cy="590931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18397A"/>
                </a:solidFill>
              </a:rPr>
              <a:t>Измерение электромагнитного </a:t>
            </a:r>
            <a:r>
              <a:rPr lang="ru-RU" sz="1800" b="1" dirty="0" err="1">
                <a:solidFill>
                  <a:srgbClr val="18397A"/>
                </a:solidFill>
              </a:rPr>
              <a:t>формфактора</a:t>
            </a:r>
            <a:r>
              <a:rPr lang="ru-RU" sz="1800" b="1" dirty="0">
                <a:solidFill>
                  <a:srgbClr val="18397A"/>
                </a:solidFill>
              </a:rPr>
              <a:t> пиона с детектором СНД на ускорительном комплексе ВЭПП-2000</a:t>
            </a:r>
            <a:endParaRPr lang="ru-RU" sz="1800" b="1" dirty="0">
              <a:solidFill>
                <a:srgbClr val="18397A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3928B0C-EC04-4B83-B0EC-E13A8C235E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805" y="4185278"/>
            <a:ext cx="2810126" cy="18769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93A5C2C-6A63-46FB-8433-26E8E715CA5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54931" y="4111387"/>
            <a:ext cx="2845955" cy="204698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064BFBE-718E-4752-A019-5CA02D421BB5}"/>
              </a:ext>
            </a:extLst>
          </p:cNvPr>
          <p:cNvSpPr/>
          <p:nvPr/>
        </p:nvSpPr>
        <p:spPr>
          <a:xfrm>
            <a:off x="753527" y="6110962"/>
            <a:ext cx="54473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/>
              <a:t>Относительная разница между сечением процесса</a:t>
            </a:r>
            <a:r>
              <a:rPr lang="en-US" sz="900" dirty="0"/>
              <a:t> </a:t>
            </a:r>
            <a:r>
              <a:rPr lang="ru-RU" sz="900" dirty="0"/>
              <a:t>e</a:t>
            </a:r>
            <a:r>
              <a:rPr lang="en-US" sz="900" baseline="30000" dirty="0"/>
              <a:t>+</a:t>
            </a:r>
            <a:r>
              <a:rPr lang="en-US" sz="900" dirty="0"/>
              <a:t> </a:t>
            </a:r>
            <a:r>
              <a:rPr lang="ru-RU" sz="900" dirty="0"/>
              <a:t>e</a:t>
            </a:r>
            <a:r>
              <a:rPr lang="en-US" sz="900" baseline="30000" dirty="0"/>
              <a:t>-</a:t>
            </a:r>
            <a:r>
              <a:rPr lang="ru-RU" sz="900" dirty="0"/>
              <a:t> → π</a:t>
            </a:r>
            <a:r>
              <a:rPr lang="en-US" sz="900" baseline="30000" dirty="0"/>
              <a:t>+</a:t>
            </a:r>
            <a:r>
              <a:rPr lang="en-US" sz="900" dirty="0"/>
              <a:t> </a:t>
            </a:r>
            <a:r>
              <a:rPr lang="ru-RU" sz="900" dirty="0"/>
              <a:t>π</a:t>
            </a:r>
            <a:r>
              <a:rPr lang="en-US" sz="900" baseline="30000" dirty="0"/>
              <a:t>-</a:t>
            </a:r>
            <a:r>
              <a:rPr lang="ru-RU" sz="900" dirty="0"/>
              <a:t>, измеренным в экспериментах на BABAR</a:t>
            </a:r>
            <a:r>
              <a:rPr lang="en-US" sz="900" dirty="0"/>
              <a:t> (</a:t>
            </a:r>
            <a:r>
              <a:rPr lang="ru-RU" sz="900" dirty="0"/>
              <a:t>слева</a:t>
            </a:r>
            <a:r>
              <a:rPr lang="en-US" sz="900" dirty="0"/>
              <a:t>)</a:t>
            </a:r>
            <a:r>
              <a:rPr lang="ru-RU" sz="900" dirty="0"/>
              <a:t>, </a:t>
            </a:r>
            <a:r>
              <a:rPr lang="en-US" sz="900" dirty="0"/>
              <a:t>KLOE</a:t>
            </a:r>
            <a:r>
              <a:rPr lang="ru-RU" sz="900" dirty="0"/>
              <a:t> (справа) и аппроксимацией данных СНД на ВЭПП-2000. Для данных BABAR и </a:t>
            </a:r>
            <a:r>
              <a:rPr lang="en-US" sz="900" dirty="0"/>
              <a:t>KLOE</a:t>
            </a:r>
            <a:endParaRPr lang="ru-RU" sz="900" dirty="0"/>
          </a:p>
          <a:p>
            <a:r>
              <a:rPr lang="ru-RU" sz="900" dirty="0"/>
              <a:t>показана полная ошибка. Зеленая полоса изображает систематические и статистические ошибки</a:t>
            </a:r>
          </a:p>
          <a:p>
            <a:r>
              <a:rPr lang="ru-RU" sz="900" dirty="0"/>
              <a:t>СНД, сложенные квадратично</a:t>
            </a:r>
            <a:r>
              <a:rPr lang="en-US" sz="900" dirty="0"/>
              <a:t>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5FD35A-9CBF-4DB4-B5E8-D3708B9B2B41}"/>
              </a:ext>
            </a:extLst>
          </p:cNvPr>
          <p:cNvSpPr/>
          <p:nvPr/>
        </p:nvSpPr>
        <p:spPr>
          <a:xfrm>
            <a:off x="753527" y="3669673"/>
            <a:ext cx="53424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/>
              <a:t>Зависимость </a:t>
            </a:r>
            <a:r>
              <a:rPr lang="ru-RU" sz="900" dirty="0" err="1"/>
              <a:t>борновского</a:t>
            </a:r>
            <a:r>
              <a:rPr lang="ru-RU" sz="900" dirty="0"/>
              <a:t> сечения e</a:t>
            </a:r>
            <a:r>
              <a:rPr lang="en-US" sz="900" baseline="30000" dirty="0"/>
              <a:t>+</a:t>
            </a:r>
            <a:r>
              <a:rPr lang="en-US" sz="900" dirty="0"/>
              <a:t> </a:t>
            </a:r>
            <a:r>
              <a:rPr lang="ru-RU" sz="900" dirty="0"/>
              <a:t>e</a:t>
            </a:r>
            <a:r>
              <a:rPr lang="en-US" sz="900" baseline="30000" dirty="0"/>
              <a:t>-</a:t>
            </a:r>
            <a:r>
              <a:rPr lang="ru-RU" sz="900" dirty="0"/>
              <a:t> → π</a:t>
            </a:r>
            <a:r>
              <a:rPr lang="en-US" sz="900" baseline="30000" dirty="0"/>
              <a:t>+</a:t>
            </a:r>
            <a:r>
              <a:rPr lang="en-US" sz="900" dirty="0"/>
              <a:t> </a:t>
            </a:r>
            <a:r>
              <a:rPr lang="ru-RU" sz="900" dirty="0"/>
              <a:t>π</a:t>
            </a:r>
            <a:r>
              <a:rPr lang="en-US" sz="900" baseline="30000" dirty="0"/>
              <a:t>-</a:t>
            </a:r>
            <a:r>
              <a:rPr lang="en-US" sz="900" dirty="0"/>
              <a:t> </a:t>
            </a:r>
            <a:r>
              <a:rPr lang="ru-RU" sz="900" dirty="0"/>
              <a:t>от энергии, точки с ошибками — экспериментальные данные, кривая — результат аппроксимации</a:t>
            </a:r>
            <a:r>
              <a:rPr lang="en-US" sz="900" dirty="0"/>
              <a:t>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981E504-164B-4DAD-8D4A-A5744A292DF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64904" y="1690552"/>
            <a:ext cx="3180054" cy="2041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8141</TotalTime>
  <Words>309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Измерение электромагнитного формфактора пиона с детектором СНД на ускорительном комплексе ВЭПП-2000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Ivan Kupich</cp:lastModifiedBy>
  <cp:revision>653</cp:revision>
  <cp:lastPrinted>2020-01-14T01:52:00Z</cp:lastPrinted>
  <dcterms:created xsi:type="dcterms:W3CDTF">2019-05-20T10:35:54Z</dcterms:created>
  <dcterms:modified xsi:type="dcterms:W3CDTF">2021-12-07T06:27:51Z</dcterms:modified>
</cp:coreProperties>
</file>