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58" d="100"/>
          <a:sy n="58" d="100"/>
        </p:scale>
        <p:origin x="852" y="72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07.12.2021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07.12.2021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07.12.2021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gif"/><Relationship Id="rId7" Type="http://schemas.openxmlformats.org/officeDocument/2006/relationships/image" Target="../media/image5.png"/><Relationship Id="rId12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9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4.png"/><Relationship Id="rId9" Type="http://schemas.openxmlformats.org/officeDocument/2006/relationships/image" Target="../media/image10.png"/><Relationship Id="rId14" Type="http://schemas.openxmlformats.org/officeDocument/2006/relationships/hyperlink" Target="https://arxiv.org/abs/2110.0052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40506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академии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Заголовок 1"/>
              <p:cNvSpPr>
                <a:spLocks noGrp="1"/>
              </p:cNvSpPr>
              <p:nvPr>
                <p:ph type="title" idx="4294967295"/>
              </p:nvPr>
            </p:nvSpPr>
            <p:spPr>
              <a:xfrm>
                <a:off x="1227959" y="945941"/>
                <a:ext cx="9931400" cy="488916"/>
              </a:xfr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b="1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Прецизионное измерение сечения процесса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altLang="ru-RU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𝒆</m:t>
                        </m:r>
                      </m:e>
                      <m:sup>
                        <m:r>
                          <a:rPr lang="en-US" altLang="ru-RU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altLang="ru-RU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altLang="ru-RU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𝒆</m:t>
                        </m:r>
                      </m:e>
                      <m:sup>
                        <m:r>
                          <a:rPr lang="en-US" altLang="ru-RU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</m:t>
                        </m:r>
                      </m:sup>
                    </m:sSup>
                    <m:r>
                      <a:rPr lang="en-US" altLang="ru-RU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→</m:t>
                    </m:r>
                    <m:sSup>
                      <m:sSupPr>
                        <m:ctrlPr>
                          <a:rPr lang="en-US" altLang="ru-RU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altLang="ru-RU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𝝅</m:t>
                        </m:r>
                      </m:e>
                      <m:sup>
                        <m:r>
                          <a:rPr lang="en-US" altLang="ru-RU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altLang="ru-RU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altLang="ru-RU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𝝅</m:t>
                        </m:r>
                      </m:e>
                      <m:sup>
                        <m:r>
                          <a:rPr lang="en-US" altLang="ru-RU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−</m:t>
                        </m:r>
                      </m:sup>
                    </m:sSup>
                    <m:sSup>
                      <m:sSupPr>
                        <m:ctrlPr>
                          <a:rPr lang="en-US" altLang="ru-RU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altLang="ru-RU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𝝅</m:t>
                        </m:r>
                      </m:e>
                      <m:sup>
                        <m:r>
                          <a:rPr lang="en-US" altLang="ru-RU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𝟎</m:t>
                        </m:r>
                      </m:sup>
                    </m:sSup>
                  </m:oMath>
                </a14:m>
                <a:endParaRPr lang="ru-RU" sz="2800" b="1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idx="4294967295"/>
              </p:nvPr>
            </p:nvSpPr>
            <p:spPr>
              <a:xfrm>
                <a:off x="1227959" y="945941"/>
                <a:ext cx="9931400" cy="488916"/>
              </a:xfrm>
              <a:blipFill>
                <a:blip r:embed="rId2"/>
                <a:stretch>
                  <a:fillRect l="-552" t="-17500" b="-37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19" y="96822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00438D5-8D2C-4FD2-B392-3E65F92BFD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216" y="1402891"/>
            <a:ext cx="4397263" cy="290349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E1A2491-2675-402D-9727-36A989EE6626}"/>
                  </a:ext>
                </a:extLst>
              </p:cNvPr>
              <p:cNvSpPr txBox="1"/>
              <p:nvPr/>
            </p:nvSpPr>
            <p:spPr>
              <a:xfrm>
                <a:off x="1293575" y="1583682"/>
                <a:ext cx="801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ru-RU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(782)</m:t>
                      </m:r>
                    </m:oMath>
                  </m:oMathPara>
                </a14:m>
                <a:endParaRPr lang="ru-RU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E1A2491-2675-402D-9727-36A989EE66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575" y="1583682"/>
                <a:ext cx="801758" cy="276999"/>
              </a:xfrm>
              <a:prstGeom prst="rect">
                <a:avLst/>
              </a:prstGeom>
              <a:blipFill>
                <a:blip r:embed="rId5"/>
                <a:stretch>
                  <a:fillRect l="-3788" t="-2222" r="-10606" b="-3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80B1CE5-288A-458A-97A7-7C97B632B2C2}"/>
                  </a:ext>
                </a:extLst>
              </p:cNvPr>
              <p:cNvSpPr txBox="1"/>
              <p:nvPr/>
            </p:nvSpPr>
            <p:spPr>
              <a:xfrm>
                <a:off x="3195282" y="1615901"/>
                <a:ext cx="92025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𝜙</m:t>
                      </m:r>
                      <m:r>
                        <a:rPr lang="ru-RU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(1020)</m:t>
                      </m:r>
                    </m:oMath>
                  </m:oMathPara>
                </a14:m>
                <a:endParaRPr lang="ru-RU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80B1CE5-288A-458A-97A7-7C97B632B2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5282" y="1615901"/>
                <a:ext cx="920252" cy="276999"/>
              </a:xfrm>
              <a:prstGeom prst="rect">
                <a:avLst/>
              </a:prstGeom>
              <a:blipFill>
                <a:blip r:embed="rId6"/>
                <a:stretch>
                  <a:fillRect l="-7947" t="-2174" r="-9272" b="-326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942CE8C2-344D-48BD-9E93-9EA73EC0BAB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7153" b="5833"/>
          <a:stretch/>
        </p:blipFill>
        <p:spPr>
          <a:xfrm>
            <a:off x="538215" y="4138113"/>
            <a:ext cx="2499572" cy="2535092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1BDCA1A6-657D-4EA3-86B2-2F9A29D461FC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4861" b="4583"/>
          <a:stretch/>
        </p:blipFill>
        <p:spPr>
          <a:xfrm>
            <a:off x="2997134" y="4342756"/>
            <a:ext cx="2403345" cy="241036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DB991E0-4934-47D9-9965-C1FF88E58AC8}"/>
                  </a:ext>
                </a:extLst>
              </p:cNvPr>
              <p:cNvSpPr txBox="1"/>
              <p:nvPr/>
            </p:nvSpPr>
            <p:spPr>
              <a:xfrm>
                <a:off x="920101" y="4208805"/>
                <a:ext cx="9299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ru-RU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(1420)</m:t>
                      </m:r>
                    </m:oMath>
                  </m:oMathPara>
                </a14:m>
                <a:endParaRPr lang="ru-RU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DB991E0-4934-47D9-9965-C1FF88E58A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101" y="4208805"/>
                <a:ext cx="929998" cy="276999"/>
              </a:xfrm>
              <a:prstGeom prst="rect">
                <a:avLst/>
              </a:prstGeom>
              <a:blipFill>
                <a:blip r:embed="rId9"/>
                <a:stretch>
                  <a:fillRect l="-3289" t="-2174" r="-9211" b="-326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CC1E3A8-1613-42B7-902F-DE9EE703C8EE}"/>
                  </a:ext>
                </a:extLst>
              </p:cNvPr>
              <p:cNvSpPr txBox="1"/>
              <p:nvPr/>
            </p:nvSpPr>
            <p:spPr>
              <a:xfrm>
                <a:off x="2067136" y="4342756"/>
                <a:ext cx="9299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ru-RU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(1680)</m:t>
                      </m:r>
                    </m:oMath>
                  </m:oMathPara>
                </a14:m>
                <a:endParaRPr lang="ru-RU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CC1E3A8-1613-42B7-902F-DE9EE703C8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7136" y="4342756"/>
                <a:ext cx="929998" cy="276999"/>
              </a:xfrm>
              <a:prstGeom prst="rect">
                <a:avLst/>
              </a:prstGeom>
              <a:blipFill>
                <a:blip r:embed="rId10"/>
                <a:stretch>
                  <a:fillRect l="-3268" t="-2174" r="-8497" b="-326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80C47416-4988-4689-822B-13890739447D}"/>
              </a:ext>
            </a:extLst>
          </p:cNvPr>
          <p:cNvSpPr txBox="1"/>
          <p:nvPr/>
        </p:nvSpPr>
        <p:spPr>
          <a:xfrm>
            <a:off x="1054785" y="5538761"/>
            <a:ext cx="8213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BABAR</a:t>
            </a:r>
          </a:p>
          <a:p>
            <a:r>
              <a:rPr lang="en-US" dirty="0">
                <a:solidFill>
                  <a:srgbClr val="0070C0"/>
                </a:solidFill>
              </a:rPr>
              <a:t>SND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090DA173-85D0-4DB6-8D60-C4581479C5C1}"/>
              </a:ext>
            </a:extLst>
          </p:cNvPr>
          <p:cNvSpPr/>
          <p:nvPr/>
        </p:nvSpPr>
        <p:spPr>
          <a:xfrm>
            <a:off x="6760010" y="1431395"/>
            <a:ext cx="5636170" cy="369330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Авторы:</a:t>
            </a:r>
            <a:r>
              <a:rPr kumimoji="0" lang="ru-RU" b="1" i="1" u="none" strike="noStrike" kern="1200" cap="none" spc="0" normalizeH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</a:t>
            </a:r>
            <a:r>
              <a:rPr kumimoji="0" lang="ru-RU" b="1" i="1" u="none" strike="noStrike" kern="1200" cap="none" spc="0" normalizeH="0" baseline="0" noProof="0" dirty="0" err="1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В.П.Дружинин</a:t>
            </a:r>
            <a:r>
              <a:rPr kumimoji="0" lang="ru-RU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, </a:t>
            </a:r>
            <a:r>
              <a:rPr kumimoji="0" lang="ru-RU" b="1" i="1" u="none" strike="noStrike" kern="1200" cap="none" spc="0" normalizeH="0" baseline="0" noProof="0" dirty="0" err="1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Е.А.Козырев</a:t>
            </a:r>
            <a:r>
              <a:rPr kumimoji="0" lang="ru-RU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,</a:t>
            </a:r>
            <a:r>
              <a:rPr kumimoji="0" lang="ru-RU" b="1" i="1" u="none" strike="noStrike" kern="1200" cap="none" spc="0" normalizeH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</a:t>
            </a:r>
            <a:r>
              <a:rPr kumimoji="0" lang="ru-RU" b="1" i="1" u="none" strike="noStrike" kern="1200" cap="none" spc="0" normalizeH="0" noProof="0" dirty="0" err="1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Е.П.Солодов</a:t>
            </a:r>
            <a:endParaRPr kumimoji="0" lang="ru-RU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D60D2BB-508E-4DE5-99B7-543E536DA1C7}"/>
                  </a:ext>
                </a:extLst>
              </p:cNvPr>
              <p:cNvSpPr txBox="1"/>
              <p:nvPr/>
            </p:nvSpPr>
            <p:spPr>
              <a:xfrm>
                <a:off x="5027799" y="1797784"/>
                <a:ext cx="7164201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/>
                  <a:t>Сотрудниками ИЯФ в рамках коллаборации </a:t>
                </a:r>
                <a:r>
                  <a:rPr lang="en-US" sz="2000" dirty="0"/>
                  <a:t>BABAR </a:t>
                </a:r>
                <a:r>
                  <a:rPr lang="ru-RU" sz="2000" dirty="0"/>
                  <a:t>методом радиационного возврата </a:t>
                </a:r>
                <a:r>
                  <a:rPr lang="ru-RU" sz="2000" dirty="0">
                    <a:solidFill>
                      <a:srgbClr val="C00000"/>
                    </a:solidFill>
                  </a:rPr>
                  <a:t>сделано наиболее точное измерение сечения процесса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20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altLang="ru-RU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𝑒</m:t>
                        </m:r>
                      </m:e>
                      <m:sup>
                        <m:r>
                          <a:rPr lang="en-US" altLang="ru-RU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altLang="ru-RU" sz="20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altLang="ru-RU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𝑒</m:t>
                        </m:r>
                      </m:e>
                      <m:sup>
                        <m:r>
                          <a:rPr lang="en-US" altLang="ru-RU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</m:t>
                        </m:r>
                      </m:sup>
                    </m:sSup>
                    <m:r>
                      <a:rPr lang="en-US" altLang="ru-RU" sz="20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→</m:t>
                    </m:r>
                    <m:sSup>
                      <m:sSupPr>
                        <m:ctrlPr>
                          <a:rPr lang="en-US" altLang="ru-RU" sz="20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altLang="ru-RU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𝜋</m:t>
                        </m:r>
                      </m:e>
                      <m:sup>
                        <m:r>
                          <a:rPr lang="en-US" altLang="ru-RU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altLang="ru-RU" sz="20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altLang="ru-RU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𝜋</m:t>
                        </m:r>
                      </m:e>
                      <m:sup>
                        <m:r>
                          <a:rPr lang="en-US" altLang="ru-RU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−</m:t>
                        </m:r>
                      </m:sup>
                    </m:sSup>
                    <m:sSup>
                      <m:sSupPr>
                        <m:ctrlPr>
                          <a:rPr lang="en-US" altLang="ru-RU" sz="20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altLang="ru-RU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𝜋</m:t>
                        </m:r>
                      </m:e>
                      <m:sup>
                        <m:r>
                          <a:rPr lang="en-US" altLang="ru-RU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0</m:t>
                        </m:r>
                      </m:sup>
                    </m:sSup>
                  </m:oMath>
                </a14:m>
                <a:r>
                  <a:rPr lang="ru-RU" sz="2000" dirty="0"/>
                  <a:t> в диапазоне энергии от порога до 3.5 ГэВ. Точность измерения сечения вблизи максимумов резонансов </a:t>
                </a:r>
                <a:r>
                  <a:rPr lang="ru-RU" sz="2000" dirty="0">
                    <a:sym typeface="Symbol" panose="05050102010706020507" pitchFamily="18" charset="2"/>
                  </a:rPr>
                  <a:t>(782) и (1020) составляет 1.3%.</a:t>
                </a:r>
                <a:endParaRPr lang="ru-RU" sz="20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D60D2BB-508E-4DE5-99B7-543E536DA1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7799" y="1797784"/>
                <a:ext cx="7164201" cy="1631216"/>
              </a:xfrm>
              <a:prstGeom prst="rect">
                <a:avLst/>
              </a:prstGeom>
              <a:blipFill>
                <a:blip r:embed="rId11"/>
                <a:stretch>
                  <a:fillRect l="-936" t="-2239" b="-55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4CFB229-27A2-48CD-9434-84D4CAB4353C}"/>
                  </a:ext>
                </a:extLst>
              </p:cNvPr>
              <p:cNvSpPr txBox="1"/>
              <p:nvPr/>
            </p:nvSpPr>
            <p:spPr>
              <a:xfrm>
                <a:off x="5456053" y="4616808"/>
                <a:ext cx="6791521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>
                    <a:solidFill>
                      <a:srgbClr val="C00000"/>
                    </a:solidFill>
                  </a:rPr>
                  <a:t>Процесс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20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altLang="ru-RU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𝑒</m:t>
                        </m:r>
                      </m:e>
                      <m:sup>
                        <m:r>
                          <a:rPr lang="en-US" altLang="ru-RU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altLang="ru-RU" sz="20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altLang="ru-RU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𝑒</m:t>
                        </m:r>
                      </m:e>
                      <m:sup>
                        <m:r>
                          <a:rPr lang="en-US" altLang="ru-RU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</m:t>
                        </m:r>
                      </m:sup>
                    </m:sSup>
                    <m:r>
                      <a:rPr lang="en-US" altLang="ru-RU" sz="20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→</m:t>
                    </m:r>
                    <m:sSup>
                      <m:sSupPr>
                        <m:ctrlPr>
                          <a:rPr lang="en-US" altLang="ru-RU" sz="20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altLang="ru-RU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𝜋</m:t>
                        </m:r>
                      </m:e>
                      <m:sup>
                        <m:r>
                          <a:rPr lang="en-US" altLang="ru-RU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altLang="ru-RU" sz="20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altLang="ru-RU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𝜋</m:t>
                        </m:r>
                      </m:e>
                      <m:sup>
                        <m:r>
                          <a:rPr lang="en-US" altLang="ru-RU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−</m:t>
                        </m:r>
                      </m:sup>
                    </m:sSup>
                    <m:sSup>
                      <m:sSupPr>
                        <m:ctrlPr>
                          <a:rPr lang="en-US" altLang="ru-RU" sz="20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altLang="ru-RU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𝜋</m:t>
                        </m:r>
                      </m:e>
                      <m:sup>
                        <m:r>
                          <a:rPr lang="en-US" altLang="ru-RU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0</m:t>
                        </m:r>
                      </m:sup>
                    </m:sSup>
                  </m:oMath>
                </a14:m>
                <a:r>
                  <a:rPr lang="ru-RU" sz="2000" dirty="0">
                    <a:solidFill>
                      <a:srgbClr val="C00000"/>
                    </a:solidFill>
                  </a:rPr>
                  <a:t>  дает значительный вклад в расчет аномального магнитного момента мюона</a:t>
                </a:r>
                <a:r>
                  <a:rPr lang="en-US" sz="2000" dirty="0">
                    <a:solidFill>
                      <a:srgbClr val="C00000"/>
                    </a:solidFill>
                  </a:rPr>
                  <a:t>.</a:t>
                </a:r>
                <a:r>
                  <a:rPr lang="ru-RU" sz="2000" dirty="0">
                    <a:solidFill>
                      <a:srgbClr val="C00000"/>
                    </a:solidFill>
                  </a:rPr>
                  <a:t> По данным </a:t>
                </a:r>
                <a:r>
                  <a:rPr lang="en-US" sz="2000" dirty="0">
                    <a:solidFill>
                      <a:srgbClr val="C00000"/>
                    </a:solidFill>
                  </a:rPr>
                  <a:t>BABAR </a:t>
                </a:r>
                <a:r>
                  <a:rPr lang="ru-RU" sz="2000" dirty="0">
                    <a:solidFill>
                      <a:srgbClr val="C00000"/>
                    </a:solidFill>
                  </a:rPr>
                  <a:t>этот вклад может быть определен с точностью 1.3%, в два раза точнее, чем дают предыдущие измерения. </a:t>
                </a: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4CFB229-27A2-48CD-9434-84D4CAB435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6053" y="4616808"/>
                <a:ext cx="6791521" cy="1631216"/>
              </a:xfrm>
              <a:prstGeom prst="rect">
                <a:avLst/>
              </a:prstGeom>
              <a:blipFill>
                <a:blip r:embed="rId12"/>
                <a:stretch>
                  <a:fillRect l="-898" t="-1866" b="-55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04D5E5C-48A7-4D9E-9922-31CE348D1ED0}"/>
                  </a:ext>
                </a:extLst>
              </p:cNvPr>
              <p:cNvSpPr txBox="1"/>
              <p:nvPr/>
            </p:nvSpPr>
            <p:spPr>
              <a:xfrm>
                <a:off x="5456053" y="3370509"/>
                <a:ext cx="6745739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>
                    <a:solidFill>
                      <a:srgbClr val="002060"/>
                    </a:solidFill>
                  </a:rPr>
                  <a:t>Из аппроксимации измеренного сечения извлекаются наиболее точные значения электронной ширины резонанса </a:t>
                </a:r>
                <a:r>
                  <a:rPr lang="ru-RU" sz="2000" dirty="0">
                    <a:solidFill>
                      <a:srgbClr val="002060"/>
                    </a:solidFill>
                    <a:sym typeface="Symbol" panose="05050102010706020507" pitchFamily="18" charset="2"/>
                  </a:rPr>
                  <a:t>(782) и вероятности распада </a:t>
                </a:r>
                <a14:m>
                  <m:oMath xmlns:m="http://schemas.openxmlformats.org/officeDocument/2006/math">
                    <m:r>
                      <a:rPr lang="ru-RU" sz="20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𝜌</m:t>
                    </m:r>
                    <m:r>
                      <a:rPr lang="en-US" altLang="ru-RU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→</m:t>
                    </m:r>
                    <m:sSup>
                      <m:sSupPr>
                        <m:ctrlPr>
                          <a:rPr lang="en-US" altLang="ru-R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altLang="ru-R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𝜋</m:t>
                        </m:r>
                      </m:e>
                      <m:sup>
                        <m:r>
                          <a:rPr lang="en-US" altLang="ru-R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altLang="ru-R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altLang="ru-R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𝜋</m:t>
                        </m:r>
                      </m:e>
                      <m:sup>
                        <m:r>
                          <a:rPr lang="en-US" altLang="ru-R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−</m:t>
                        </m:r>
                      </m:sup>
                    </m:sSup>
                    <m:sSup>
                      <m:sSupPr>
                        <m:ctrlPr>
                          <a:rPr lang="en-US" altLang="ru-R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altLang="ru-R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𝜋</m:t>
                        </m:r>
                      </m:e>
                      <m:sup>
                        <m:r>
                          <a:rPr lang="en-US" altLang="ru-R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0</m:t>
                        </m:r>
                      </m:sup>
                    </m:sSup>
                  </m:oMath>
                </a14:m>
                <a:r>
                  <a:rPr lang="ru-RU" sz="2000" dirty="0">
                    <a:solidFill>
                      <a:srgbClr val="002060"/>
                    </a:solidFill>
                  </a:rPr>
                  <a:t>. Этот распад наблюдается со значимостью больше, чем 6</a:t>
                </a:r>
                <a:r>
                  <a:rPr lang="ru-RU" sz="2000" dirty="0">
                    <a:solidFill>
                      <a:srgbClr val="002060"/>
                    </a:solidFill>
                    <a:sym typeface="Symbol" panose="05050102010706020507" pitchFamily="18" charset="2"/>
                  </a:rPr>
                  <a:t>.</a:t>
                </a:r>
                <a:endParaRPr lang="ru-R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04D5E5C-48A7-4D9E-9922-31CE348D1E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6053" y="3370509"/>
                <a:ext cx="6745739" cy="1323439"/>
              </a:xfrm>
              <a:prstGeom prst="rect">
                <a:avLst/>
              </a:prstGeom>
              <a:blipFill>
                <a:blip r:embed="rId13"/>
                <a:stretch>
                  <a:fillRect l="-903" t="-2765" r="-1355" b="-73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F1852622-6EFA-4EF5-9F2E-8A832F0E8955}"/>
              </a:ext>
            </a:extLst>
          </p:cNvPr>
          <p:cNvSpPr txBox="1"/>
          <p:nvPr/>
        </p:nvSpPr>
        <p:spPr>
          <a:xfrm>
            <a:off x="5995918" y="6273095"/>
            <a:ext cx="619608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i="0" u="none" strike="noStrike" dirty="0">
                <a:solidFill>
                  <a:srgbClr val="086DB1"/>
                </a:solidFill>
                <a:effectLst/>
                <a:latin typeface="Open Sans" panose="020B0606030504020204" pitchFamily="34" charset="0"/>
                <a:hlinkClick r:id="rId14"/>
              </a:rPr>
              <a:t>arXiv:2110.00520</a:t>
            </a:r>
            <a:r>
              <a:rPr lang="en-GB" sz="2000" i="0" u="none" strike="noStrike" dirty="0">
                <a:solidFill>
                  <a:srgbClr val="086DB1"/>
                </a:solidFill>
                <a:effectLst/>
                <a:latin typeface="Open Sans" panose="020B0606030504020204" pitchFamily="34" charset="0"/>
              </a:rPr>
              <a:t>. Accepted by Phys. Rev. D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8025</TotalTime>
  <Words>194</Words>
  <Application>Microsoft Office PowerPoint</Application>
  <PresentationFormat>Широкоэкранный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Open Sans</vt:lpstr>
      <vt:lpstr>1_Тема Office</vt:lpstr>
      <vt:lpstr>Прецизионное измерение сечения процесса e^+ e^-→π^+ π^- π^0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Vladimir Druzhinin</cp:lastModifiedBy>
  <cp:revision>638</cp:revision>
  <cp:lastPrinted>2020-01-14T01:52:00Z</cp:lastPrinted>
  <dcterms:created xsi:type="dcterms:W3CDTF">2019-05-20T10:35:54Z</dcterms:created>
  <dcterms:modified xsi:type="dcterms:W3CDTF">2021-12-07T11:15:44Z</dcterms:modified>
</cp:coreProperties>
</file>