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16347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332" autoAdjust="0"/>
  </p:normalViewPr>
  <p:slideViewPr>
    <p:cSldViewPr snapToGrid="0">
      <p:cViewPr varScale="1">
        <p:scale>
          <a:sx n="131" d="100"/>
          <a:sy n="131" d="100"/>
        </p:scale>
        <p:origin x="184" y="392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04.12.2021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png"/><Relationship Id="rId5" Type="http://schemas.openxmlformats.org/officeDocument/2006/relationships/image" Target="../media/image6.emf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2045921" y="15875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75008" y="1429545"/>
            <a:ext cx="5146980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В.П.Дружинин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,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Е.А.Козырев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,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Е.П.Солодов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1" y="5889481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	</a:t>
            </a:r>
            <a:r>
              <a:rPr lang="en-US" sz="1050" b="1" i="0" dirty="0" smtClean="0">
                <a:solidFill>
                  <a:srgbClr val="163470"/>
                </a:solidFill>
                <a:latin typeface="Calibri"/>
              </a:rPr>
              <a:t>1. Phys. Rev. D 73 (2006) 052003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2. </a:t>
            </a:r>
            <a:r>
              <a:rPr lang="is-IS" sz="1050" b="1" dirty="0"/>
              <a:t>Phys.Lett.B</a:t>
            </a:r>
            <a:r>
              <a:rPr lang="is-IS" sz="1050" b="1" i="0" dirty="0"/>
              <a:t> 723 (2013) </a:t>
            </a:r>
            <a:r>
              <a:rPr lang="is-IS" sz="1050" b="1" i="0" dirty="0" smtClean="0"/>
              <a:t>82-89</a:t>
            </a:r>
            <a:endParaRPr kumimoji="0" lang="en-US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>
                <a:solidFill>
                  <a:srgbClr val="163470"/>
                </a:solidFill>
                <a:latin typeface="Calibri"/>
              </a:rPr>
              <a:t>	</a:t>
            </a:r>
            <a:r>
              <a:rPr lang="en-US" sz="1050" b="1" i="0" dirty="0" smtClean="0">
                <a:solidFill>
                  <a:srgbClr val="163470"/>
                </a:solidFill>
                <a:latin typeface="Calibri"/>
              </a:rPr>
              <a:t>3. </a:t>
            </a:r>
            <a:r>
              <a:rPr lang="fi-FI" sz="1050" b="1" i="0" dirty="0" smtClean="0">
                <a:solidFill>
                  <a:srgbClr val="163470"/>
                </a:solidFill>
              </a:rPr>
              <a:t>arXiv:2102.01314.   </a:t>
            </a:r>
            <a:r>
              <a:rPr lang="en-US" sz="1050" b="1" i="0" dirty="0" smtClean="0">
                <a:solidFill>
                  <a:srgbClr val="163470"/>
                </a:solidFill>
                <a:latin typeface="Calibri"/>
              </a:rPr>
              <a:t>Accepted by Phys. Rev. D (2021)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05696" y="1847926"/>
            <a:ext cx="5843634" cy="4620968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Сечение рождения 6-ти пионов в 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</a:rPr>
              <a:t>е+е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- аннигиляции дает заметный вклад в расчет 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</a:rPr>
              <a:t>адронного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вклада в аномальный момент мюона (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g-2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)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. </a:t>
            </a:r>
            <a:r>
              <a:rPr lang="en-US" sz="1600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 2006 году участники 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</a:rPr>
              <a:t>коллаборации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</a:rPr>
              <a:t>БаБар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от ИЯФ провели измерение сечений с рождением </a:t>
            </a:r>
            <a:r>
              <a:rPr lang="en-US" sz="1600" dirty="0" smtClean="0">
                <a:solidFill>
                  <a:srgbClr val="FF0000"/>
                </a:solidFill>
                <a:latin typeface="Calibri"/>
              </a:rPr>
              <a:t>3(</a:t>
            </a:r>
            <a:r>
              <a:rPr lang="en-US" sz="1800" dirty="0" err="1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800" baseline="30000" dirty="0" err="1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+</a:t>
            </a:r>
            <a:r>
              <a:rPr lang="en-US" sz="1800" dirty="0" err="1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800" baseline="30000" dirty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-</a:t>
            </a:r>
            <a:r>
              <a:rPr lang="en-US" sz="1600" dirty="0" smtClean="0">
                <a:solidFill>
                  <a:srgbClr val="FF0000"/>
                </a:solidFill>
                <a:latin typeface="Calibri"/>
              </a:rPr>
              <a:t>)</a:t>
            </a:r>
            <a:r>
              <a:rPr lang="ru-RU" sz="16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и </a:t>
            </a:r>
            <a:r>
              <a:rPr lang="en-US" sz="1600" dirty="0" smtClean="0">
                <a:solidFill>
                  <a:srgbClr val="FF0000"/>
                </a:solidFill>
                <a:latin typeface="Calibri"/>
              </a:rPr>
              <a:t>2(</a:t>
            </a:r>
            <a:r>
              <a:rPr lang="en-US" sz="18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800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+</a:t>
            </a:r>
            <a:r>
              <a:rPr lang="en-US" sz="18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800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-</a:t>
            </a:r>
            <a:r>
              <a:rPr lang="en-US" sz="18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800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0</a:t>
            </a:r>
            <a:r>
              <a:rPr lang="en-US" sz="1600" dirty="0" smtClean="0">
                <a:solidFill>
                  <a:srgbClr val="FF0000"/>
                </a:solidFill>
                <a:latin typeface="Calibri"/>
              </a:rPr>
              <a:t>) </a:t>
            </a:r>
            <a:r>
              <a:rPr lang="en-US" sz="1600" dirty="0" smtClean="0">
                <a:solidFill>
                  <a:schemeClr val="tx1"/>
                </a:solidFill>
                <a:latin typeface="Calibri"/>
              </a:rPr>
              <a:t>[1]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, Рис.1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(a),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(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b)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соответственно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,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в которых кроме существенного увеличения точности наблюдалась аномалия на пороге рождения нуклон-антинуклонной пары. Эта аномалия подтверждена на еще более точных измерениях с детектором КМД-3 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[2]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, Рис.1(с)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Однако процесс с рождением двух заряженных и четырех нейтральных пионов включался в расчет используя изотопические соотношения, что ухудшало точность расчета. В 2021 году группа 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</a:rPr>
              <a:t>БаБар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в ИЯФ </a:t>
            </a:r>
            <a:r>
              <a:rPr lang="ru-RU" sz="1600" dirty="0" smtClean="0">
                <a:solidFill>
                  <a:srgbClr val="FF3300"/>
                </a:solidFill>
                <a:latin typeface="Calibri"/>
              </a:rPr>
              <a:t>впервые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провела сложное измерение сечения рождения 6-ти пионов с четырьмя нейтральными частицами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 - </a:t>
            </a:r>
            <a:r>
              <a:rPr lang="en-US" sz="18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800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+</a:t>
            </a:r>
            <a:r>
              <a:rPr lang="en-US" sz="18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800" baseline="30000" dirty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-</a:t>
            </a:r>
            <a:r>
              <a:rPr lang="en-US" sz="18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4p</a:t>
            </a:r>
            <a:r>
              <a:rPr lang="en-US" sz="1800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0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 [3]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, тем самым завершив цикл работ по этому каналу.  В работах изучены вклады  промежуточных состояний и показано, что впрямую изотопические соотношения не работают.  Например, промежуточное состояние </a:t>
            </a:r>
            <a:r>
              <a:rPr lang="en-US" sz="18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w(782)h 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Symbol" charset="2"/>
                <a:cs typeface="Symbol" charset="2"/>
              </a:rPr>
              <a:t>отсутствует в 6-ти заряженных пионах.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 charset="2"/>
              <a:ea typeface="Symbol" charset="2"/>
              <a:cs typeface="Symbol" charset="2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48355" y="1025582"/>
            <a:ext cx="10316734" cy="3693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Измерение сечений процессов  </a:t>
            </a:r>
            <a:r>
              <a:rPr lang="en-US" altLang="en-US" sz="2000" b="1" dirty="0" err="1">
                <a:solidFill>
                  <a:srgbClr val="D60A0F"/>
                </a:solidFill>
                <a:ea typeface="ＭＳ Ｐゴシック" charset="-128"/>
                <a:sym typeface="Symbol" charset="2"/>
              </a:rPr>
              <a:t>e</a:t>
            </a:r>
            <a:r>
              <a:rPr lang="en-US" altLang="en-US" sz="2000" b="1" baseline="30000" dirty="0" err="1">
                <a:solidFill>
                  <a:srgbClr val="D60A0F"/>
                </a:solidFill>
                <a:ea typeface="ＭＳ Ｐゴシック" charset="-128"/>
                <a:sym typeface="Symbol" charset="2"/>
              </a:rPr>
              <a:t>+</a:t>
            </a:r>
            <a:r>
              <a:rPr lang="en-US" altLang="en-US" sz="2000" b="1" dirty="0" err="1">
                <a:solidFill>
                  <a:srgbClr val="D60A0F"/>
                </a:solidFill>
                <a:ea typeface="ＭＳ Ｐゴシック" charset="-128"/>
                <a:sym typeface="Symbol" charset="2"/>
              </a:rPr>
              <a:t>e</a:t>
            </a:r>
            <a:r>
              <a:rPr lang="en-US" altLang="en-US" sz="2000" b="1" baseline="30000" dirty="0" smtClean="0">
                <a:solidFill>
                  <a:srgbClr val="D60A0F"/>
                </a:solidFill>
                <a:ea typeface="ＭＳ Ｐゴシック" charset="-128"/>
                <a:sym typeface="Symbol" charset="2"/>
              </a:rPr>
              <a:t></a:t>
            </a:r>
            <a:r>
              <a:rPr lang="en-US" altLang="en-US" sz="2000" b="1" dirty="0" smtClean="0">
                <a:solidFill>
                  <a:srgbClr val="D60A0F"/>
                </a:solidFill>
                <a:ea typeface="ＭＳ Ｐゴシック" charset="-128"/>
                <a:sym typeface="Symbol" charset="2"/>
              </a:rPr>
              <a:t></a:t>
            </a:r>
            <a:r>
              <a:rPr lang="ru-RU" altLang="en-US" sz="2000" b="1" dirty="0" smtClean="0">
                <a:solidFill>
                  <a:srgbClr val="D60A0F"/>
                </a:solidFill>
                <a:ea typeface="ＭＳ Ｐゴシック" charset="-128"/>
                <a:sym typeface="Symbol" charset="2"/>
              </a:rPr>
              <a:t> 6</a:t>
            </a:r>
            <a:r>
              <a:rPr lang="en-US" altLang="en-US" sz="2000" b="1" dirty="0" smtClean="0">
                <a:solidFill>
                  <a:srgbClr val="D60A0F"/>
                </a:solidFill>
                <a:ea typeface="ＭＳ Ｐゴシック" charset="-128"/>
                <a:sym typeface="Symbol" charset="2"/>
              </a:rPr>
              <a:t></a:t>
            </a:r>
            <a:r>
              <a:rPr lang="ru-RU" altLang="en-US" sz="2000" b="1" dirty="0" smtClean="0">
                <a:solidFill>
                  <a:srgbClr val="D60A0F"/>
                </a:solidFill>
                <a:ea typeface="ＭＳ Ｐゴシック" charset="-128"/>
                <a:sym typeface="Symbol" charset="2"/>
              </a:rPr>
              <a:t>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для всех комбинаций заряженных и нейтральных пионов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8700" y="5178713"/>
            <a:ext cx="5075351" cy="6001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>
              <a:defRPr/>
            </a:pP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Рис.1. </a:t>
            </a:r>
            <a:r>
              <a:rPr lang="en-US" sz="1100" dirty="0" smtClean="0">
                <a:solidFill>
                  <a:srgbClr val="163470"/>
                </a:solidFill>
                <a:latin typeface="Calibri"/>
              </a:rPr>
              <a:t>(a) (b)</a:t>
            </a: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Измерения </a:t>
            </a:r>
            <a:r>
              <a:rPr lang="ru-RU" sz="1100" dirty="0" err="1" smtClean="0">
                <a:solidFill>
                  <a:srgbClr val="163470"/>
                </a:solidFill>
                <a:latin typeface="Calibri"/>
              </a:rPr>
              <a:t>БаБар</a:t>
            </a: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 (черные точки) для </a:t>
            </a:r>
            <a:r>
              <a:rPr lang="en-US" sz="1050" dirty="0">
                <a:solidFill>
                  <a:srgbClr val="FF0000"/>
                </a:solidFill>
              </a:rPr>
              <a:t>3(</a:t>
            </a:r>
            <a:r>
              <a:rPr lang="en-US" sz="1100" dirty="0" err="1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100" baseline="30000" dirty="0" err="1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+</a:t>
            </a:r>
            <a:r>
              <a:rPr lang="en-US" sz="1100" dirty="0" err="1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100" baseline="30000" dirty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-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r>
              <a:rPr lang="ru-RU" sz="1050" dirty="0" smtClean="0">
                <a:solidFill>
                  <a:srgbClr val="FF0000"/>
                </a:solidFill>
              </a:rPr>
              <a:t> </a:t>
            </a:r>
            <a:r>
              <a:rPr lang="ru-RU" sz="1050" dirty="0" smtClean="0"/>
              <a:t>и </a:t>
            </a:r>
            <a:r>
              <a:rPr lang="en-US" sz="1000" dirty="0" smtClean="0">
                <a:solidFill>
                  <a:srgbClr val="FF0000"/>
                </a:solidFill>
              </a:rPr>
              <a:t>2(</a:t>
            </a:r>
            <a:r>
              <a:rPr lang="en-US" sz="105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050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+</a:t>
            </a:r>
            <a:r>
              <a:rPr lang="en-US" sz="105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050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-</a:t>
            </a:r>
            <a:r>
              <a:rPr lang="en-US" sz="105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050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0</a:t>
            </a:r>
            <a:r>
              <a:rPr lang="en-US" sz="1000" dirty="0" smtClean="0">
                <a:solidFill>
                  <a:srgbClr val="FF0000"/>
                </a:solidFill>
              </a:rPr>
              <a:t>)</a:t>
            </a:r>
            <a:r>
              <a:rPr lang="en-US" sz="1000" dirty="0" smtClean="0"/>
              <a:t>;  </a:t>
            </a:r>
            <a:endParaRPr lang="ru-RU" sz="1000" dirty="0" smtClean="0"/>
          </a:p>
          <a:p>
            <a:pPr lvl="0">
              <a:defRPr/>
            </a:pPr>
            <a:r>
              <a:rPr lang="ru-RU" sz="1000" dirty="0"/>
              <a:t> </a:t>
            </a:r>
            <a:r>
              <a:rPr lang="ru-RU" sz="1000" dirty="0" smtClean="0"/>
              <a:t>             </a:t>
            </a:r>
            <a:r>
              <a:rPr lang="de-DE" sz="1000" dirty="0" smtClean="0"/>
              <a:t>(c) </a:t>
            </a:r>
            <a:r>
              <a:rPr lang="ru-RU" sz="1000" dirty="0" smtClean="0"/>
              <a:t>Измерения КМД-3</a:t>
            </a:r>
            <a:r>
              <a:rPr lang="de-DE" sz="1000" dirty="0" smtClean="0"/>
              <a:t> </a:t>
            </a:r>
            <a:r>
              <a:rPr lang="ru-RU" sz="1050" dirty="0" smtClean="0"/>
              <a:t> (черные точки) в сравнении с </a:t>
            </a:r>
            <a:r>
              <a:rPr lang="ru-RU" sz="1050" dirty="0" err="1" smtClean="0"/>
              <a:t>БаБар</a:t>
            </a:r>
            <a:r>
              <a:rPr lang="ru-RU" sz="1050" dirty="0" smtClean="0"/>
              <a:t> </a:t>
            </a:r>
            <a:r>
              <a:rPr lang="ru-RU" sz="1050" dirty="0"/>
              <a:t>(</a:t>
            </a:r>
            <a:r>
              <a:rPr lang="ru-RU" sz="1050" dirty="0" smtClean="0"/>
              <a:t>зеленые)</a:t>
            </a:r>
            <a:r>
              <a:rPr lang="en-US" sz="1050" dirty="0" smtClean="0"/>
              <a:t>;</a:t>
            </a:r>
            <a:r>
              <a:rPr lang="ru-RU" sz="1100" dirty="0" smtClean="0">
                <a:latin typeface="Calibri"/>
              </a:rPr>
              <a:t> </a:t>
            </a:r>
          </a:p>
          <a:p>
            <a:pPr lvl="0">
              <a:defRPr/>
            </a:pPr>
            <a:r>
              <a:rPr lang="ru-RU" sz="1100" dirty="0" smtClean="0">
                <a:latin typeface="Calibri"/>
              </a:rPr>
              <a:t>            </a:t>
            </a:r>
            <a:r>
              <a:rPr lang="en-US" sz="1100" dirty="0" smtClean="0">
                <a:latin typeface="Calibri"/>
              </a:rPr>
              <a:t>(d) </a:t>
            </a:r>
            <a:r>
              <a:rPr lang="ru-RU" sz="1100" dirty="0" smtClean="0">
                <a:latin typeface="Calibri"/>
              </a:rPr>
              <a:t>Измерения </a:t>
            </a:r>
            <a:r>
              <a:rPr lang="ru-RU" sz="1100" dirty="0" err="1" smtClean="0">
                <a:latin typeface="Calibri"/>
              </a:rPr>
              <a:t>БаБар</a:t>
            </a:r>
            <a:r>
              <a:rPr lang="ru-RU" sz="1100" dirty="0" smtClean="0">
                <a:latin typeface="Calibri"/>
              </a:rPr>
              <a:t> процесса </a:t>
            </a:r>
            <a:r>
              <a:rPr lang="en-US" altLang="en-US" sz="1100" dirty="0" err="1">
                <a:solidFill>
                  <a:srgbClr val="D60A0F"/>
                </a:solidFill>
                <a:ea typeface="ＭＳ Ｐゴシック" charset="-128"/>
                <a:sym typeface="Symbol" charset="2"/>
              </a:rPr>
              <a:t>e</a:t>
            </a:r>
            <a:r>
              <a:rPr lang="en-US" altLang="en-US" sz="1100" baseline="30000" dirty="0" err="1">
                <a:solidFill>
                  <a:srgbClr val="D60A0F"/>
                </a:solidFill>
                <a:ea typeface="ＭＳ Ｐゴシック" charset="-128"/>
                <a:sym typeface="Symbol" charset="2"/>
              </a:rPr>
              <a:t>+</a:t>
            </a:r>
            <a:r>
              <a:rPr lang="en-US" altLang="en-US" sz="1100" dirty="0" err="1">
                <a:solidFill>
                  <a:srgbClr val="D60A0F"/>
                </a:solidFill>
                <a:ea typeface="ＭＳ Ｐゴシック" charset="-128"/>
                <a:sym typeface="Symbol" charset="2"/>
              </a:rPr>
              <a:t>e</a:t>
            </a:r>
            <a:r>
              <a:rPr lang="en-US" altLang="en-US" sz="1100" baseline="30000" dirty="0">
                <a:solidFill>
                  <a:srgbClr val="D60A0F"/>
                </a:solidFill>
                <a:ea typeface="ＭＳ Ｐゴシック" charset="-128"/>
                <a:sym typeface="Symbol" charset="2"/>
              </a:rPr>
              <a:t></a:t>
            </a:r>
            <a:r>
              <a:rPr lang="en-US" altLang="en-US" sz="1100" b="1" dirty="0">
                <a:solidFill>
                  <a:srgbClr val="D60A0F"/>
                </a:solidFill>
                <a:ea typeface="ＭＳ Ｐゴシック" charset="-128"/>
                <a:sym typeface="Symbol" charset="2"/>
              </a:rPr>
              <a:t></a:t>
            </a:r>
            <a:r>
              <a:rPr lang="ru-RU" altLang="en-US" sz="1100" b="1" dirty="0">
                <a:solidFill>
                  <a:srgbClr val="D60A0F"/>
                </a:solidFill>
                <a:ea typeface="ＭＳ Ｐゴシック" charset="-128"/>
                <a:sym typeface="Symbol" charset="2"/>
              </a:rPr>
              <a:t> </a:t>
            </a:r>
            <a:r>
              <a:rPr lang="en-US" sz="1100" b="1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100" b="1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+</a:t>
            </a:r>
            <a:r>
              <a:rPr lang="en-US" sz="1100" b="1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p</a:t>
            </a:r>
            <a:r>
              <a:rPr lang="en-US" sz="1100" b="1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-</a:t>
            </a:r>
            <a:r>
              <a:rPr lang="en-US" sz="1100" b="1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4p</a:t>
            </a:r>
            <a:r>
              <a:rPr lang="en-US" sz="1100" b="1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0</a:t>
            </a:r>
            <a:r>
              <a:rPr lang="ru-RU" sz="1100" b="1" baseline="30000" dirty="0" smtClean="0">
                <a:solidFill>
                  <a:srgbClr val="FF0000"/>
                </a:solidFill>
                <a:latin typeface="Symbol" charset="2"/>
                <a:ea typeface="Symbol" charset="2"/>
                <a:cs typeface="Symbol" charset="2"/>
              </a:rPr>
              <a:t> </a:t>
            </a:r>
            <a:r>
              <a:rPr lang="ru-RU" sz="1100" dirty="0" smtClean="0">
                <a:latin typeface="Symbol" charset="2"/>
                <a:ea typeface="Symbol" charset="2"/>
                <a:cs typeface="Symbol" charset="2"/>
              </a:rPr>
              <a:t>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27" y="109749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929" y="1636178"/>
            <a:ext cx="2759577" cy="1734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64" y="3311343"/>
            <a:ext cx="2910370" cy="189714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334" y="3388055"/>
            <a:ext cx="2890768" cy="1877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 descr="xs_6pi_baba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21" y="1636178"/>
            <a:ext cx="2679314" cy="173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12017" y="1726821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(a)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84471" y="171460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2017" y="3584157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(c)</a:t>
            </a: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396493" y="353061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9165</TotalTime>
  <Words>263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Calibri</vt:lpstr>
      <vt:lpstr>Calibri Light</vt:lpstr>
      <vt:lpstr>ＭＳ Ｐゴシック</vt:lpstr>
      <vt:lpstr>Open Sans</vt:lpstr>
      <vt:lpstr>Verdana</vt:lpstr>
      <vt:lpstr>Arial</vt:lpstr>
      <vt:lpstr>Symbol</vt:lpstr>
      <vt:lpstr>Wingdings</vt:lpstr>
      <vt:lpstr>1_Тема Office</vt:lpstr>
      <vt:lpstr>Измерение сечений процессов  e+e 6 для всех комбинаций заряженных и нейтральных пионов</vt:lpstr>
    </vt:vector>
  </TitlesOfParts>
  <Company>diakov.net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Microsoft Office User</cp:lastModifiedBy>
  <cp:revision>651</cp:revision>
  <cp:lastPrinted>2020-01-14T01:52:00Z</cp:lastPrinted>
  <dcterms:created xsi:type="dcterms:W3CDTF">2019-05-20T10:35:54Z</dcterms:created>
  <dcterms:modified xsi:type="dcterms:W3CDTF">2021-12-05T08:06:22Z</dcterms:modified>
</cp:coreProperties>
</file>