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16347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5332" autoAdjust="0"/>
  </p:normalViewPr>
  <p:slideViewPr>
    <p:cSldViewPr snapToGrid="0">
      <p:cViewPr varScale="1">
        <p:scale>
          <a:sx n="131" d="100"/>
          <a:sy n="131" d="100"/>
        </p:scale>
        <p:origin x="184" y="392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04.12.2021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04.12.2021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04.12.2021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04.12.2021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04.12.2021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04.12.2021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5.png"/><Relationship Id="rId5" Type="http://schemas.openxmlformats.org/officeDocument/2006/relationships/image" Target="../media/image6.emf"/><Relationship Id="rId6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2045921" y="15875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академии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275008" y="1429545"/>
            <a:ext cx="5146980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Авторы:</a:t>
            </a:r>
            <a:r>
              <a:rPr kumimoji="0" lang="ru-RU" sz="1400" b="1" i="1" u="none" strike="noStrike" kern="1200" cap="none" spc="0" normalizeH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</a:t>
            </a:r>
            <a:r>
              <a:rPr kumimoji="0" lang="ru-RU" sz="1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В.П.Дружинин</a:t>
            </a: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, </a:t>
            </a:r>
            <a:r>
              <a:rPr kumimoji="0" lang="ru-RU" sz="1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Е.А.Козырев</a:t>
            </a: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,</a:t>
            </a:r>
            <a:r>
              <a:rPr kumimoji="0" lang="ru-RU" sz="1400" b="1" i="1" u="none" strike="noStrike" kern="1200" cap="none" spc="0" normalizeH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</a:t>
            </a:r>
            <a:r>
              <a:rPr kumimoji="0" lang="ru-RU" sz="1400" b="1" i="1" u="none" strike="noStrike" kern="1200" cap="none" spc="0" normalizeH="0" noProof="0" dirty="0" err="1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Е.П.Солодов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0021" y="5889481"/>
            <a:ext cx="11442818" cy="577079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Публикации:</a:t>
            </a:r>
            <a:r>
              <a:rPr kumimoji="0" 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050" b="1" i="0" u="none" strike="noStrike" kern="1200" cap="none" spc="0" normalizeH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	</a:t>
            </a:r>
            <a:r>
              <a:rPr lang="en-US" sz="1050" b="1" i="0" dirty="0" smtClean="0">
                <a:solidFill>
                  <a:srgbClr val="163470"/>
                </a:solidFill>
                <a:latin typeface="Calibri"/>
              </a:rPr>
              <a:t>1. Phys. Rev. D 73 (2006) 052003</a:t>
            </a: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2. </a:t>
            </a:r>
            <a:r>
              <a:rPr lang="is-IS" sz="1050" b="1" dirty="0"/>
              <a:t>Phys.Lett.B</a:t>
            </a:r>
            <a:r>
              <a:rPr lang="is-IS" sz="1050" b="1" i="0" dirty="0"/>
              <a:t> 723 (2013) </a:t>
            </a:r>
            <a:r>
              <a:rPr lang="is-IS" sz="1050" b="1" i="0" dirty="0" smtClean="0"/>
              <a:t>82-89</a:t>
            </a:r>
            <a:endParaRPr kumimoji="0" lang="en-US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</a:endParaRPr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en-US" sz="1050" b="1" i="0" dirty="0">
                <a:solidFill>
                  <a:srgbClr val="163470"/>
                </a:solidFill>
                <a:latin typeface="Calibri"/>
              </a:rPr>
              <a:t>	</a:t>
            </a:r>
            <a:r>
              <a:rPr lang="en-US" sz="1050" b="1" i="0" dirty="0" smtClean="0">
                <a:solidFill>
                  <a:srgbClr val="163470"/>
                </a:solidFill>
                <a:latin typeface="Calibri"/>
              </a:rPr>
              <a:t>3. </a:t>
            </a:r>
            <a:r>
              <a:rPr lang="fi-FI" sz="1050" b="1" i="0" dirty="0" smtClean="0">
                <a:solidFill>
                  <a:srgbClr val="163470"/>
                </a:solidFill>
              </a:rPr>
              <a:t>arXiv:2102.01314.   </a:t>
            </a:r>
            <a:r>
              <a:rPr lang="en-US" sz="1050" b="1" i="0" dirty="0" smtClean="0">
                <a:solidFill>
                  <a:srgbClr val="163470"/>
                </a:solidFill>
                <a:latin typeface="Calibri"/>
              </a:rPr>
              <a:t>Accepted by Phys. Rev. D (2021)</a:t>
            </a: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05696" y="1847926"/>
            <a:ext cx="5843634" cy="4620968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lvl="0" indent="0" algn="l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Сечение рождения 6-ти пионов в </a:t>
            </a:r>
            <a:r>
              <a:rPr lang="ru-RU" sz="1600" dirty="0" err="1" smtClean="0">
                <a:solidFill>
                  <a:srgbClr val="163470"/>
                </a:solidFill>
                <a:latin typeface="Calibri"/>
              </a:rPr>
              <a:t>е+е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- аннигиляции дает заметный вклад в расчет </a:t>
            </a:r>
            <a:r>
              <a:rPr lang="ru-RU" sz="1600" dirty="0" err="1" smtClean="0">
                <a:solidFill>
                  <a:srgbClr val="163470"/>
                </a:solidFill>
                <a:latin typeface="Calibri"/>
              </a:rPr>
              <a:t>адронного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 вклада в аномальный момент мюона (</a:t>
            </a:r>
            <a:r>
              <a:rPr lang="en-US" sz="1600" dirty="0" smtClean="0">
                <a:solidFill>
                  <a:srgbClr val="163470"/>
                </a:solidFill>
                <a:latin typeface="Calibri"/>
              </a:rPr>
              <a:t>g-2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)</a:t>
            </a:r>
            <a:r>
              <a:rPr lang="en-US" sz="1600" dirty="0" smtClean="0">
                <a:solidFill>
                  <a:srgbClr val="163470"/>
                </a:solidFill>
                <a:latin typeface="Calibri"/>
              </a:rPr>
              <a:t>. </a:t>
            </a:r>
            <a:r>
              <a:rPr lang="en-US" sz="1600" dirty="0">
                <a:solidFill>
                  <a:srgbClr val="163470"/>
                </a:solidFill>
                <a:latin typeface="Calibri"/>
              </a:rPr>
              <a:t>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В 2006 году участники </a:t>
            </a:r>
            <a:r>
              <a:rPr lang="ru-RU" sz="1600" dirty="0" err="1" smtClean="0">
                <a:solidFill>
                  <a:srgbClr val="163470"/>
                </a:solidFill>
                <a:latin typeface="Calibri"/>
              </a:rPr>
              <a:t>коллаборации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 </a:t>
            </a:r>
            <a:r>
              <a:rPr lang="ru-RU" sz="1600" dirty="0" err="1" smtClean="0">
                <a:solidFill>
                  <a:srgbClr val="163470"/>
                </a:solidFill>
                <a:latin typeface="Calibri"/>
              </a:rPr>
              <a:t>БаБар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 от ИЯФ провели измерение сечений с рождением </a:t>
            </a:r>
            <a:r>
              <a:rPr lang="en-US" sz="1600" dirty="0" smtClean="0">
                <a:solidFill>
                  <a:srgbClr val="FF0000"/>
                </a:solidFill>
                <a:latin typeface="Calibri"/>
              </a:rPr>
              <a:t>3(</a:t>
            </a:r>
            <a:r>
              <a:rPr lang="en-US" sz="1800" dirty="0" err="1" smtClean="0">
                <a:solidFill>
                  <a:srgbClr val="FF0000"/>
                </a:solidFill>
                <a:latin typeface="Symbol" charset="2"/>
                <a:ea typeface="Symbol" charset="2"/>
                <a:cs typeface="Symbol" charset="2"/>
              </a:rPr>
              <a:t>p</a:t>
            </a:r>
            <a:r>
              <a:rPr lang="en-US" sz="1800" baseline="30000" dirty="0" err="1" smtClean="0">
                <a:solidFill>
                  <a:srgbClr val="FF0000"/>
                </a:solidFill>
                <a:latin typeface="Symbol" charset="2"/>
                <a:ea typeface="Symbol" charset="2"/>
                <a:cs typeface="Symbol" charset="2"/>
              </a:rPr>
              <a:t>+</a:t>
            </a:r>
            <a:r>
              <a:rPr lang="en-US" sz="1800" dirty="0" err="1" smtClean="0">
                <a:solidFill>
                  <a:srgbClr val="FF0000"/>
                </a:solidFill>
                <a:latin typeface="Symbol" charset="2"/>
                <a:ea typeface="Symbol" charset="2"/>
                <a:cs typeface="Symbol" charset="2"/>
              </a:rPr>
              <a:t>p</a:t>
            </a:r>
            <a:r>
              <a:rPr lang="en-US" sz="1800" baseline="30000" dirty="0">
                <a:solidFill>
                  <a:srgbClr val="FF0000"/>
                </a:solidFill>
                <a:latin typeface="Symbol" charset="2"/>
                <a:ea typeface="Symbol" charset="2"/>
                <a:cs typeface="Symbol" charset="2"/>
              </a:rPr>
              <a:t>-</a:t>
            </a:r>
            <a:r>
              <a:rPr lang="en-US" sz="1600" dirty="0" smtClean="0">
                <a:solidFill>
                  <a:srgbClr val="FF0000"/>
                </a:solidFill>
                <a:latin typeface="Calibri"/>
              </a:rPr>
              <a:t>)</a:t>
            </a:r>
            <a:r>
              <a:rPr lang="ru-RU" sz="1600" dirty="0">
                <a:solidFill>
                  <a:srgbClr val="FF0000"/>
                </a:solidFill>
                <a:latin typeface="Calibri"/>
              </a:rPr>
              <a:t>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и </a:t>
            </a:r>
            <a:r>
              <a:rPr lang="en-US" sz="1600" dirty="0" smtClean="0">
                <a:solidFill>
                  <a:srgbClr val="FF0000"/>
                </a:solidFill>
                <a:latin typeface="Calibri"/>
              </a:rPr>
              <a:t>2(</a:t>
            </a:r>
            <a:r>
              <a:rPr lang="en-US" sz="1800" dirty="0" smtClean="0">
                <a:solidFill>
                  <a:srgbClr val="FF0000"/>
                </a:solidFill>
                <a:latin typeface="Symbol" charset="2"/>
                <a:ea typeface="Symbol" charset="2"/>
                <a:cs typeface="Symbol" charset="2"/>
              </a:rPr>
              <a:t>p</a:t>
            </a:r>
            <a:r>
              <a:rPr lang="en-US" sz="1800" baseline="30000" dirty="0" smtClean="0">
                <a:solidFill>
                  <a:srgbClr val="FF0000"/>
                </a:solidFill>
                <a:latin typeface="Symbol" charset="2"/>
                <a:ea typeface="Symbol" charset="2"/>
                <a:cs typeface="Symbol" charset="2"/>
              </a:rPr>
              <a:t>+</a:t>
            </a:r>
            <a:r>
              <a:rPr lang="en-US" sz="1800" dirty="0" smtClean="0">
                <a:solidFill>
                  <a:srgbClr val="FF0000"/>
                </a:solidFill>
                <a:latin typeface="Symbol" charset="2"/>
                <a:ea typeface="Symbol" charset="2"/>
                <a:cs typeface="Symbol" charset="2"/>
              </a:rPr>
              <a:t>p</a:t>
            </a:r>
            <a:r>
              <a:rPr lang="en-US" sz="1800" baseline="30000" dirty="0" smtClean="0">
                <a:solidFill>
                  <a:srgbClr val="FF0000"/>
                </a:solidFill>
                <a:latin typeface="Symbol" charset="2"/>
                <a:ea typeface="Symbol" charset="2"/>
                <a:cs typeface="Symbol" charset="2"/>
              </a:rPr>
              <a:t>-</a:t>
            </a:r>
            <a:r>
              <a:rPr lang="en-US" sz="1800" dirty="0" smtClean="0">
                <a:solidFill>
                  <a:srgbClr val="FF0000"/>
                </a:solidFill>
                <a:latin typeface="Symbol" charset="2"/>
                <a:ea typeface="Symbol" charset="2"/>
                <a:cs typeface="Symbol" charset="2"/>
              </a:rPr>
              <a:t>p</a:t>
            </a:r>
            <a:r>
              <a:rPr lang="en-US" sz="1800" baseline="30000" dirty="0" smtClean="0">
                <a:solidFill>
                  <a:srgbClr val="FF0000"/>
                </a:solidFill>
                <a:latin typeface="Symbol" charset="2"/>
                <a:ea typeface="Symbol" charset="2"/>
                <a:cs typeface="Symbol" charset="2"/>
              </a:rPr>
              <a:t>0</a:t>
            </a:r>
            <a:r>
              <a:rPr lang="en-US" sz="1600" dirty="0" smtClean="0">
                <a:solidFill>
                  <a:srgbClr val="FF0000"/>
                </a:solidFill>
                <a:latin typeface="Calibri"/>
              </a:rPr>
              <a:t>) </a:t>
            </a:r>
            <a:r>
              <a:rPr lang="en-US" sz="1600" dirty="0" smtClean="0">
                <a:solidFill>
                  <a:schemeClr val="tx1"/>
                </a:solidFill>
                <a:latin typeface="Calibri"/>
              </a:rPr>
              <a:t>[1]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, Рис.1</a:t>
            </a:r>
            <a:r>
              <a:rPr lang="en-US" sz="1600" dirty="0" smtClean="0">
                <a:solidFill>
                  <a:srgbClr val="163470"/>
                </a:solidFill>
                <a:latin typeface="Calibri"/>
              </a:rPr>
              <a:t>(a),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(</a:t>
            </a:r>
            <a:r>
              <a:rPr lang="en-US" sz="1600" dirty="0" smtClean="0">
                <a:solidFill>
                  <a:srgbClr val="163470"/>
                </a:solidFill>
                <a:latin typeface="Calibri"/>
              </a:rPr>
              <a:t>b)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соответственно</a:t>
            </a:r>
            <a:r>
              <a:rPr lang="en-US" sz="1600" dirty="0" smtClean="0">
                <a:solidFill>
                  <a:srgbClr val="163470"/>
                </a:solidFill>
                <a:latin typeface="Calibri"/>
              </a:rPr>
              <a:t>,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 в которых кроме существенного увеличения точности наблюдалась аномалия на пороге рождения нуклон-антинуклонной пары. Эта аномалия подтверждена на еще более точных измерениях с детектором КМД-3 </a:t>
            </a:r>
            <a:r>
              <a:rPr lang="en-US" sz="1600" dirty="0" smtClean="0">
                <a:solidFill>
                  <a:srgbClr val="163470"/>
                </a:solidFill>
                <a:latin typeface="Calibri"/>
              </a:rPr>
              <a:t>[2]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, Рис.1(с)</a:t>
            </a:r>
            <a:r>
              <a:rPr lang="en-US" sz="1600" dirty="0" smtClean="0">
                <a:solidFill>
                  <a:srgbClr val="163470"/>
                </a:solidFill>
                <a:latin typeface="Calibri"/>
              </a:rPr>
              <a:t>.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 Однако процесс с рождением двух заряженных и четырех нейтральных пионов включался в расчет используя изотопические соотношения, что ухудшало точность расчета. В 2021 году группа </a:t>
            </a:r>
            <a:r>
              <a:rPr lang="ru-RU" sz="1600" dirty="0" err="1" smtClean="0">
                <a:solidFill>
                  <a:srgbClr val="163470"/>
                </a:solidFill>
                <a:latin typeface="Calibri"/>
              </a:rPr>
              <a:t>БаБар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 в ИЯФ </a:t>
            </a:r>
            <a:r>
              <a:rPr lang="ru-RU" sz="1600" dirty="0" smtClean="0">
                <a:solidFill>
                  <a:srgbClr val="FF3300"/>
                </a:solidFill>
                <a:latin typeface="Calibri"/>
              </a:rPr>
              <a:t>впервые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 провела сложное измерение сечения рождения 6-ти пионов с четырьмя нейтральными частицами</a:t>
            </a:r>
            <a:r>
              <a:rPr lang="en-US" sz="1600" dirty="0" smtClean="0">
                <a:solidFill>
                  <a:srgbClr val="163470"/>
                </a:solidFill>
                <a:latin typeface="Calibri"/>
              </a:rPr>
              <a:t> - </a:t>
            </a:r>
            <a:r>
              <a:rPr lang="en-US" sz="1800" dirty="0" smtClean="0">
                <a:solidFill>
                  <a:srgbClr val="FF0000"/>
                </a:solidFill>
                <a:latin typeface="Symbol" charset="2"/>
                <a:ea typeface="Symbol" charset="2"/>
                <a:cs typeface="Symbol" charset="2"/>
              </a:rPr>
              <a:t>p</a:t>
            </a:r>
            <a:r>
              <a:rPr lang="en-US" sz="1800" baseline="30000" dirty="0" smtClean="0">
                <a:solidFill>
                  <a:srgbClr val="FF0000"/>
                </a:solidFill>
                <a:latin typeface="Symbol" charset="2"/>
                <a:ea typeface="Symbol" charset="2"/>
                <a:cs typeface="Symbol" charset="2"/>
              </a:rPr>
              <a:t>+</a:t>
            </a:r>
            <a:r>
              <a:rPr lang="en-US" sz="1800" dirty="0" smtClean="0">
                <a:solidFill>
                  <a:srgbClr val="FF0000"/>
                </a:solidFill>
                <a:latin typeface="Symbol" charset="2"/>
                <a:ea typeface="Symbol" charset="2"/>
                <a:cs typeface="Symbol" charset="2"/>
              </a:rPr>
              <a:t>p</a:t>
            </a:r>
            <a:r>
              <a:rPr lang="en-US" sz="1800" baseline="30000" dirty="0">
                <a:solidFill>
                  <a:srgbClr val="FF0000"/>
                </a:solidFill>
                <a:latin typeface="Symbol" charset="2"/>
                <a:ea typeface="Symbol" charset="2"/>
                <a:cs typeface="Symbol" charset="2"/>
              </a:rPr>
              <a:t>-</a:t>
            </a:r>
            <a:r>
              <a:rPr lang="en-US" sz="1800" dirty="0" smtClean="0">
                <a:solidFill>
                  <a:srgbClr val="FF0000"/>
                </a:solidFill>
                <a:latin typeface="Symbol" charset="2"/>
                <a:ea typeface="Symbol" charset="2"/>
                <a:cs typeface="Symbol" charset="2"/>
              </a:rPr>
              <a:t>4p</a:t>
            </a:r>
            <a:r>
              <a:rPr lang="en-US" sz="1800" baseline="30000" dirty="0" smtClean="0">
                <a:solidFill>
                  <a:srgbClr val="FF0000"/>
                </a:solidFill>
                <a:latin typeface="Symbol" charset="2"/>
                <a:ea typeface="Symbol" charset="2"/>
                <a:cs typeface="Symbol" charset="2"/>
              </a:rPr>
              <a:t>0</a:t>
            </a:r>
            <a:r>
              <a:rPr lang="en-US" sz="1600" dirty="0" smtClean="0">
                <a:solidFill>
                  <a:srgbClr val="163470"/>
                </a:solidFill>
                <a:latin typeface="Calibri"/>
              </a:rPr>
              <a:t> [3]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, тем самым завершив цикл работ по этому каналу.  В работах изучены вклады  промежуточных состояний и показано, что впрямую изотопические соотношения не работают.  Например, промежуточное состояние </a:t>
            </a:r>
            <a:r>
              <a:rPr lang="en-US" sz="1800" dirty="0" smtClean="0">
                <a:solidFill>
                  <a:srgbClr val="FF0000"/>
                </a:solidFill>
                <a:latin typeface="Symbol" charset="2"/>
                <a:ea typeface="Symbol" charset="2"/>
                <a:cs typeface="Symbol" charset="2"/>
              </a:rPr>
              <a:t>w(782)h 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Symbol" charset="2"/>
                <a:cs typeface="Symbol" charset="2"/>
              </a:rPr>
              <a:t>отсутствует в 6-ти заряженных пионах.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ymbol" charset="2"/>
              <a:ea typeface="Symbol" charset="2"/>
              <a:cs typeface="Symbol" charset="2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48355" y="1025582"/>
            <a:ext cx="10316734" cy="369332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Измерение сечений процессов  </a:t>
            </a:r>
            <a:r>
              <a:rPr lang="en-US" altLang="en-US" sz="2000" b="1" dirty="0" err="1">
                <a:solidFill>
                  <a:srgbClr val="D60A0F"/>
                </a:solidFill>
                <a:ea typeface="ＭＳ Ｐゴシック" charset="-128"/>
                <a:sym typeface="Symbol" charset="2"/>
              </a:rPr>
              <a:t>e</a:t>
            </a:r>
            <a:r>
              <a:rPr lang="en-US" altLang="en-US" sz="2000" b="1" baseline="30000" dirty="0" err="1">
                <a:solidFill>
                  <a:srgbClr val="D60A0F"/>
                </a:solidFill>
                <a:ea typeface="ＭＳ Ｐゴシック" charset="-128"/>
                <a:sym typeface="Symbol" charset="2"/>
              </a:rPr>
              <a:t>+</a:t>
            </a:r>
            <a:r>
              <a:rPr lang="en-US" altLang="en-US" sz="2000" b="1" dirty="0" err="1">
                <a:solidFill>
                  <a:srgbClr val="D60A0F"/>
                </a:solidFill>
                <a:ea typeface="ＭＳ Ｐゴシック" charset="-128"/>
                <a:sym typeface="Symbol" charset="2"/>
              </a:rPr>
              <a:t>e</a:t>
            </a:r>
            <a:r>
              <a:rPr lang="en-US" altLang="en-US" sz="2000" b="1" baseline="30000" dirty="0" smtClean="0">
                <a:solidFill>
                  <a:srgbClr val="D60A0F"/>
                </a:solidFill>
                <a:ea typeface="ＭＳ Ｐゴシック" charset="-128"/>
                <a:sym typeface="Symbol" charset="2"/>
              </a:rPr>
              <a:t></a:t>
            </a:r>
            <a:r>
              <a:rPr lang="en-US" altLang="en-US" sz="2000" b="1" dirty="0" smtClean="0">
                <a:solidFill>
                  <a:srgbClr val="D60A0F"/>
                </a:solidFill>
                <a:ea typeface="ＭＳ Ｐゴシック" charset="-128"/>
                <a:sym typeface="Symbol" charset="2"/>
              </a:rPr>
              <a:t></a:t>
            </a:r>
            <a:r>
              <a:rPr lang="ru-RU" altLang="en-US" sz="2000" b="1" dirty="0" smtClean="0">
                <a:solidFill>
                  <a:srgbClr val="D60A0F"/>
                </a:solidFill>
                <a:ea typeface="ＭＳ Ｐゴシック" charset="-128"/>
                <a:sym typeface="Symbol" charset="2"/>
              </a:rPr>
              <a:t> 6</a:t>
            </a:r>
            <a:r>
              <a:rPr lang="en-US" altLang="en-US" sz="2000" b="1" dirty="0" smtClean="0">
                <a:solidFill>
                  <a:srgbClr val="D60A0F"/>
                </a:solidFill>
                <a:ea typeface="ＭＳ Ｐゴシック" charset="-128"/>
                <a:sym typeface="Symbol" charset="2"/>
              </a:rPr>
              <a:t></a:t>
            </a:r>
            <a:r>
              <a:rPr lang="ru-RU" altLang="en-US" sz="2000" b="1" dirty="0" smtClean="0">
                <a:solidFill>
                  <a:srgbClr val="D60A0F"/>
                </a:solidFill>
                <a:ea typeface="ＭＳ Ｐゴシック" charset="-128"/>
                <a:sym typeface="Symbol" charset="2"/>
              </a:rPr>
              <a:t> </a:t>
            </a:r>
            <a:r>
              <a:rPr lang="ru-RU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для всех комбинаций заряженных и нейтральных пионов</a:t>
            </a:r>
            <a:endParaRPr lang="ru-RU" sz="1800" b="1" dirty="0">
              <a:solidFill>
                <a:srgbClr val="16347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8700" y="5178713"/>
            <a:ext cx="5075351" cy="60016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lvl="0">
              <a:defRPr/>
            </a:pPr>
            <a:r>
              <a:rPr lang="ru-RU" sz="1100" dirty="0" smtClean="0">
                <a:solidFill>
                  <a:srgbClr val="163470"/>
                </a:solidFill>
                <a:latin typeface="Calibri"/>
              </a:rPr>
              <a:t>Рис.1. </a:t>
            </a:r>
            <a:r>
              <a:rPr lang="en-US" sz="1100" dirty="0" smtClean="0">
                <a:solidFill>
                  <a:srgbClr val="163470"/>
                </a:solidFill>
                <a:latin typeface="Calibri"/>
              </a:rPr>
              <a:t>(a) (b)</a:t>
            </a:r>
            <a:r>
              <a:rPr lang="ru-RU" sz="1100" dirty="0" smtClean="0">
                <a:solidFill>
                  <a:srgbClr val="163470"/>
                </a:solidFill>
                <a:latin typeface="Calibri"/>
              </a:rPr>
              <a:t>Измерения </a:t>
            </a:r>
            <a:r>
              <a:rPr lang="ru-RU" sz="1100" dirty="0" err="1" smtClean="0">
                <a:solidFill>
                  <a:srgbClr val="163470"/>
                </a:solidFill>
                <a:latin typeface="Calibri"/>
              </a:rPr>
              <a:t>БаБар</a:t>
            </a:r>
            <a:r>
              <a:rPr lang="ru-RU" sz="1100" dirty="0" smtClean="0">
                <a:solidFill>
                  <a:srgbClr val="163470"/>
                </a:solidFill>
                <a:latin typeface="Calibri"/>
              </a:rPr>
              <a:t> (черные точки) для </a:t>
            </a:r>
            <a:r>
              <a:rPr lang="en-US" sz="1050" dirty="0">
                <a:solidFill>
                  <a:srgbClr val="FF0000"/>
                </a:solidFill>
              </a:rPr>
              <a:t>3(</a:t>
            </a:r>
            <a:r>
              <a:rPr lang="en-US" sz="1100" dirty="0" err="1">
                <a:solidFill>
                  <a:srgbClr val="FF0000"/>
                </a:solidFill>
                <a:latin typeface="Symbol" charset="2"/>
                <a:ea typeface="Symbol" charset="2"/>
                <a:cs typeface="Symbol" charset="2"/>
              </a:rPr>
              <a:t>p</a:t>
            </a:r>
            <a:r>
              <a:rPr lang="en-US" sz="1100" baseline="30000" dirty="0" err="1">
                <a:solidFill>
                  <a:srgbClr val="FF0000"/>
                </a:solidFill>
                <a:latin typeface="Symbol" charset="2"/>
                <a:ea typeface="Symbol" charset="2"/>
                <a:cs typeface="Symbol" charset="2"/>
              </a:rPr>
              <a:t>+</a:t>
            </a:r>
            <a:r>
              <a:rPr lang="en-US" sz="1100" dirty="0" err="1">
                <a:solidFill>
                  <a:srgbClr val="FF0000"/>
                </a:solidFill>
                <a:latin typeface="Symbol" charset="2"/>
                <a:ea typeface="Symbol" charset="2"/>
                <a:cs typeface="Symbol" charset="2"/>
              </a:rPr>
              <a:t>p</a:t>
            </a:r>
            <a:r>
              <a:rPr lang="en-US" sz="1100" baseline="30000" dirty="0">
                <a:solidFill>
                  <a:srgbClr val="FF0000"/>
                </a:solidFill>
                <a:latin typeface="Symbol" charset="2"/>
                <a:ea typeface="Symbol" charset="2"/>
                <a:cs typeface="Symbol" charset="2"/>
              </a:rPr>
              <a:t>-</a:t>
            </a:r>
            <a:r>
              <a:rPr lang="en-US" sz="1050" dirty="0" smtClean="0">
                <a:solidFill>
                  <a:srgbClr val="FF0000"/>
                </a:solidFill>
              </a:rPr>
              <a:t>)</a:t>
            </a:r>
            <a:r>
              <a:rPr lang="ru-RU" sz="1050" dirty="0" smtClean="0">
                <a:solidFill>
                  <a:srgbClr val="FF0000"/>
                </a:solidFill>
              </a:rPr>
              <a:t> </a:t>
            </a:r>
            <a:r>
              <a:rPr lang="ru-RU" sz="1050" dirty="0" smtClean="0"/>
              <a:t>и </a:t>
            </a:r>
            <a:r>
              <a:rPr lang="en-US" sz="1000" dirty="0" smtClean="0">
                <a:solidFill>
                  <a:srgbClr val="FF0000"/>
                </a:solidFill>
              </a:rPr>
              <a:t>2(</a:t>
            </a:r>
            <a:r>
              <a:rPr lang="en-US" sz="1050" dirty="0" smtClean="0">
                <a:solidFill>
                  <a:srgbClr val="FF0000"/>
                </a:solidFill>
                <a:latin typeface="Symbol" charset="2"/>
                <a:ea typeface="Symbol" charset="2"/>
                <a:cs typeface="Symbol" charset="2"/>
              </a:rPr>
              <a:t>p</a:t>
            </a:r>
            <a:r>
              <a:rPr lang="en-US" sz="1050" baseline="30000" dirty="0" smtClean="0">
                <a:solidFill>
                  <a:srgbClr val="FF0000"/>
                </a:solidFill>
                <a:latin typeface="Symbol" charset="2"/>
                <a:ea typeface="Symbol" charset="2"/>
                <a:cs typeface="Symbol" charset="2"/>
              </a:rPr>
              <a:t>+</a:t>
            </a:r>
            <a:r>
              <a:rPr lang="en-US" sz="1050" dirty="0" smtClean="0">
                <a:solidFill>
                  <a:srgbClr val="FF0000"/>
                </a:solidFill>
                <a:latin typeface="Symbol" charset="2"/>
                <a:ea typeface="Symbol" charset="2"/>
                <a:cs typeface="Symbol" charset="2"/>
              </a:rPr>
              <a:t>p</a:t>
            </a:r>
            <a:r>
              <a:rPr lang="en-US" sz="1050" baseline="30000" dirty="0" smtClean="0">
                <a:solidFill>
                  <a:srgbClr val="FF0000"/>
                </a:solidFill>
                <a:latin typeface="Symbol" charset="2"/>
                <a:ea typeface="Symbol" charset="2"/>
                <a:cs typeface="Symbol" charset="2"/>
              </a:rPr>
              <a:t>-</a:t>
            </a:r>
            <a:r>
              <a:rPr lang="en-US" sz="1050" dirty="0" smtClean="0">
                <a:solidFill>
                  <a:srgbClr val="FF0000"/>
                </a:solidFill>
                <a:latin typeface="Symbol" charset="2"/>
                <a:ea typeface="Symbol" charset="2"/>
                <a:cs typeface="Symbol" charset="2"/>
              </a:rPr>
              <a:t>p</a:t>
            </a:r>
            <a:r>
              <a:rPr lang="en-US" sz="1050" baseline="30000" dirty="0" smtClean="0">
                <a:solidFill>
                  <a:srgbClr val="FF0000"/>
                </a:solidFill>
                <a:latin typeface="Symbol" charset="2"/>
                <a:ea typeface="Symbol" charset="2"/>
                <a:cs typeface="Symbol" charset="2"/>
              </a:rPr>
              <a:t>0</a:t>
            </a:r>
            <a:r>
              <a:rPr lang="en-US" sz="1000" dirty="0" smtClean="0">
                <a:solidFill>
                  <a:srgbClr val="FF0000"/>
                </a:solidFill>
              </a:rPr>
              <a:t>)</a:t>
            </a:r>
            <a:r>
              <a:rPr lang="en-US" sz="1000" dirty="0" smtClean="0"/>
              <a:t>;  </a:t>
            </a:r>
            <a:endParaRPr lang="ru-RU" sz="1000" dirty="0" smtClean="0"/>
          </a:p>
          <a:p>
            <a:pPr lvl="0">
              <a:defRPr/>
            </a:pPr>
            <a:r>
              <a:rPr lang="ru-RU" sz="1000" dirty="0"/>
              <a:t> </a:t>
            </a:r>
            <a:r>
              <a:rPr lang="ru-RU" sz="1000" dirty="0" smtClean="0"/>
              <a:t>             </a:t>
            </a:r>
            <a:r>
              <a:rPr lang="de-DE" sz="1000" dirty="0" smtClean="0"/>
              <a:t>(c) </a:t>
            </a:r>
            <a:r>
              <a:rPr lang="ru-RU" sz="1000" dirty="0" smtClean="0"/>
              <a:t>Измерения КМД-3</a:t>
            </a:r>
            <a:r>
              <a:rPr lang="de-DE" sz="1000" dirty="0" smtClean="0"/>
              <a:t> </a:t>
            </a:r>
            <a:r>
              <a:rPr lang="ru-RU" sz="1050" dirty="0" smtClean="0"/>
              <a:t> (черные точки) в сравнении с </a:t>
            </a:r>
            <a:r>
              <a:rPr lang="ru-RU" sz="1050" dirty="0" err="1" smtClean="0"/>
              <a:t>БаБар</a:t>
            </a:r>
            <a:r>
              <a:rPr lang="ru-RU" sz="1050" dirty="0" smtClean="0"/>
              <a:t> </a:t>
            </a:r>
            <a:r>
              <a:rPr lang="ru-RU" sz="1050" dirty="0"/>
              <a:t>(</a:t>
            </a:r>
            <a:r>
              <a:rPr lang="ru-RU" sz="1050" dirty="0" smtClean="0"/>
              <a:t>зеленые)</a:t>
            </a:r>
            <a:r>
              <a:rPr lang="en-US" sz="1050" dirty="0" smtClean="0"/>
              <a:t>;</a:t>
            </a:r>
            <a:r>
              <a:rPr lang="ru-RU" sz="1100" dirty="0" smtClean="0">
                <a:latin typeface="Calibri"/>
              </a:rPr>
              <a:t> </a:t>
            </a:r>
          </a:p>
          <a:p>
            <a:pPr lvl="0">
              <a:defRPr/>
            </a:pPr>
            <a:r>
              <a:rPr lang="ru-RU" sz="1100" dirty="0" smtClean="0">
                <a:latin typeface="Calibri"/>
              </a:rPr>
              <a:t>            </a:t>
            </a:r>
            <a:r>
              <a:rPr lang="en-US" sz="1100" dirty="0" smtClean="0">
                <a:latin typeface="Calibri"/>
              </a:rPr>
              <a:t>(d) </a:t>
            </a:r>
            <a:r>
              <a:rPr lang="ru-RU" sz="1100" dirty="0" smtClean="0">
                <a:latin typeface="Calibri"/>
              </a:rPr>
              <a:t>Измерения </a:t>
            </a:r>
            <a:r>
              <a:rPr lang="ru-RU" sz="1100" dirty="0" err="1" smtClean="0">
                <a:latin typeface="Calibri"/>
              </a:rPr>
              <a:t>БаБар</a:t>
            </a:r>
            <a:r>
              <a:rPr lang="ru-RU" sz="1100" dirty="0" smtClean="0">
                <a:latin typeface="Calibri"/>
              </a:rPr>
              <a:t> процесса </a:t>
            </a:r>
            <a:r>
              <a:rPr lang="en-US" altLang="en-US" sz="1100" dirty="0" err="1">
                <a:solidFill>
                  <a:srgbClr val="D60A0F"/>
                </a:solidFill>
                <a:ea typeface="ＭＳ Ｐゴシック" charset="-128"/>
                <a:sym typeface="Symbol" charset="2"/>
              </a:rPr>
              <a:t>e</a:t>
            </a:r>
            <a:r>
              <a:rPr lang="en-US" altLang="en-US" sz="1100" baseline="30000" dirty="0" err="1">
                <a:solidFill>
                  <a:srgbClr val="D60A0F"/>
                </a:solidFill>
                <a:ea typeface="ＭＳ Ｐゴシック" charset="-128"/>
                <a:sym typeface="Symbol" charset="2"/>
              </a:rPr>
              <a:t>+</a:t>
            </a:r>
            <a:r>
              <a:rPr lang="en-US" altLang="en-US" sz="1100" dirty="0" err="1">
                <a:solidFill>
                  <a:srgbClr val="D60A0F"/>
                </a:solidFill>
                <a:ea typeface="ＭＳ Ｐゴシック" charset="-128"/>
                <a:sym typeface="Symbol" charset="2"/>
              </a:rPr>
              <a:t>e</a:t>
            </a:r>
            <a:r>
              <a:rPr lang="en-US" altLang="en-US" sz="1100" baseline="30000" dirty="0">
                <a:solidFill>
                  <a:srgbClr val="D60A0F"/>
                </a:solidFill>
                <a:ea typeface="ＭＳ Ｐゴシック" charset="-128"/>
                <a:sym typeface="Symbol" charset="2"/>
              </a:rPr>
              <a:t></a:t>
            </a:r>
            <a:r>
              <a:rPr lang="en-US" altLang="en-US" sz="1100" b="1" dirty="0">
                <a:solidFill>
                  <a:srgbClr val="D60A0F"/>
                </a:solidFill>
                <a:ea typeface="ＭＳ Ｐゴシック" charset="-128"/>
                <a:sym typeface="Symbol" charset="2"/>
              </a:rPr>
              <a:t></a:t>
            </a:r>
            <a:r>
              <a:rPr lang="ru-RU" altLang="en-US" sz="1100" b="1" dirty="0">
                <a:solidFill>
                  <a:srgbClr val="D60A0F"/>
                </a:solidFill>
                <a:ea typeface="ＭＳ Ｐゴシック" charset="-128"/>
                <a:sym typeface="Symbol" charset="2"/>
              </a:rPr>
              <a:t> </a:t>
            </a:r>
            <a:r>
              <a:rPr lang="en-US" sz="1100" b="1" dirty="0" smtClean="0">
                <a:solidFill>
                  <a:srgbClr val="FF0000"/>
                </a:solidFill>
                <a:latin typeface="Symbol" charset="2"/>
                <a:ea typeface="Symbol" charset="2"/>
                <a:cs typeface="Symbol" charset="2"/>
              </a:rPr>
              <a:t>p</a:t>
            </a:r>
            <a:r>
              <a:rPr lang="en-US" sz="1100" b="1" baseline="30000" dirty="0" smtClean="0">
                <a:solidFill>
                  <a:srgbClr val="FF0000"/>
                </a:solidFill>
                <a:latin typeface="Symbol" charset="2"/>
                <a:ea typeface="Symbol" charset="2"/>
                <a:cs typeface="Symbol" charset="2"/>
              </a:rPr>
              <a:t>+</a:t>
            </a:r>
            <a:r>
              <a:rPr lang="en-US" sz="1100" b="1" dirty="0" smtClean="0">
                <a:solidFill>
                  <a:srgbClr val="FF0000"/>
                </a:solidFill>
                <a:latin typeface="Symbol" charset="2"/>
                <a:ea typeface="Symbol" charset="2"/>
                <a:cs typeface="Symbol" charset="2"/>
              </a:rPr>
              <a:t>p</a:t>
            </a:r>
            <a:r>
              <a:rPr lang="en-US" sz="1100" b="1" baseline="30000" dirty="0" smtClean="0">
                <a:solidFill>
                  <a:srgbClr val="FF0000"/>
                </a:solidFill>
                <a:latin typeface="Symbol" charset="2"/>
                <a:ea typeface="Symbol" charset="2"/>
                <a:cs typeface="Symbol" charset="2"/>
              </a:rPr>
              <a:t>-</a:t>
            </a:r>
            <a:r>
              <a:rPr lang="en-US" sz="1100" b="1" dirty="0" smtClean="0">
                <a:solidFill>
                  <a:srgbClr val="FF0000"/>
                </a:solidFill>
                <a:latin typeface="Symbol" charset="2"/>
                <a:ea typeface="Symbol" charset="2"/>
                <a:cs typeface="Symbol" charset="2"/>
              </a:rPr>
              <a:t>4p</a:t>
            </a:r>
            <a:r>
              <a:rPr lang="en-US" sz="1100" b="1" baseline="30000" dirty="0" smtClean="0">
                <a:solidFill>
                  <a:srgbClr val="FF0000"/>
                </a:solidFill>
                <a:latin typeface="Symbol" charset="2"/>
                <a:ea typeface="Symbol" charset="2"/>
                <a:cs typeface="Symbol" charset="2"/>
              </a:rPr>
              <a:t>0</a:t>
            </a:r>
            <a:r>
              <a:rPr lang="ru-RU" sz="1100" b="1" baseline="30000" dirty="0" smtClean="0">
                <a:solidFill>
                  <a:srgbClr val="FF0000"/>
                </a:solidFill>
                <a:latin typeface="Symbol" charset="2"/>
                <a:ea typeface="Symbol" charset="2"/>
                <a:cs typeface="Symbol" charset="2"/>
              </a:rPr>
              <a:t> </a:t>
            </a:r>
            <a:r>
              <a:rPr lang="ru-RU" sz="1100" dirty="0" smtClean="0">
                <a:latin typeface="Symbol" charset="2"/>
                <a:ea typeface="Symbol" charset="2"/>
                <a:cs typeface="Symbol" charset="2"/>
              </a:rPr>
              <a:t>.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</p:txBody>
      </p:sp>
      <p:pic>
        <p:nvPicPr>
          <p:cNvPr id="17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227" y="109749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929" y="1636178"/>
            <a:ext cx="2759577" cy="173456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264" y="3311343"/>
            <a:ext cx="2910370" cy="189714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9334" y="3388055"/>
            <a:ext cx="2890768" cy="1877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8" descr="xs_6pi_baba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021" y="1636178"/>
            <a:ext cx="2679314" cy="1734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12017" y="1726821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(a)</a:t>
            </a:r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384471" y="1714602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(b)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812017" y="3584157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(c)</a:t>
            </a:r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396493" y="3530614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9165</TotalTime>
  <Words>263</Words>
  <Application>Microsoft Macintosh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Calibri</vt:lpstr>
      <vt:lpstr>Calibri Light</vt:lpstr>
      <vt:lpstr>ＭＳ Ｐゴシック</vt:lpstr>
      <vt:lpstr>Open Sans</vt:lpstr>
      <vt:lpstr>Verdana</vt:lpstr>
      <vt:lpstr>Arial</vt:lpstr>
      <vt:lpstr>Symbol</vt:lpstr>
      <vt:lpstr>Wingdings</vt:lpstr>
      <vt:lpstr>1_Тема Office</vt:lpstr>
      <vt:lpstr>Измерение сечений процессов  e+e 6 для всех комбинаций заряженных и нейтральных пионов</vt:lpstr>
    </vt:vector>
  </TitlesOfParts>
  <Company>diakov.net</Company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Microsoft Office User</cp:lastModifiedBy>
  <cp:revision>651</cp:revision>
  <cp:lastPrinted>2020-01-14T01:52:00Z</cp:lastPrinted>
  <dcterms:created xsi:type="dcterms:W3CDTF">2019-05-20T10:35:54Z</dcterms:created>
  <dcterms:modified xsi:type="dcterms:W3CDTF">2021-12-05T08:06:22Z</dcterms:modified>
</cp:coreProperties>
</file>