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>
        <p:scale>
          <a:sx n="96" d="100"/>
          <a:sy n="96" d="100"/>
        </p:scale>
        <p:origin x="-725" y="-77"/>
      </p:cViewPr>
      <p:guideLst>
        <p:guide orient="horz" pos="2160"/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131148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61433" y="1482753"/>
            <a:ext cx="9072439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А.Е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Бондарь, Е.О. Борисова, А.Ф.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Бузулуцков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В.В. Носов, В.П.  Олейников, А.В. Соколов, Е.А.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Фролов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638302"/>
            <a:ext cx="4594961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lang="en-US" sz="1050" b="1" i="0" dirty="0">
                <a:solidFill>
                  <a:srgbClr val="163470"/>
                </a:solidFill>
              </a:rPr>
              <a:t>A. </a:t>
            </a:r>
            <a:r>
              <a:rPr lang="en-US" sz="1050" b="1" i="0" dirty="0" err="1">
                <a:solidFill>
                  <a:srgbClr val="163470"/>
                </a:solidFill>
              </a:rPr>
              <a:t>Bondar</a:t>
            </a:r>
            <a:r>
              <a:rPr lang="en-US" sz="1050" b="1" i="0" dirty="0">
                <a:solidFill>
                  <a:srgbClr val="163470"/>
                </a:solidFill>
              </a:rPr>
              <a:t>, E. </a:t>
            </a:r>
            <a:r>
              <a:rPr lang="en-US" sz="1050" b="1" i="0" dirty="0" err="1">
                <a:solidFill>
                  <a:srgbClr val="163470"/>
                </a:solidFill>
              </a:rPr>
              <a:t>Borisova</a:t>
            </a:r>
            <a:r>
              <a:rPr lang="en-US" sz="1050" b="1" i="0" dirty="0">
                <a:solidFill>
                  <a:srgbClr val="163470"/>
                </a:solidFill>
              </a:rPr>
              <a:t>, A. </a:t>
            </a:r>
            <a:r>
              <a:rPr lang="en-US" sz="1050" b="1" i="0" dirty="0" err="1">
                <a:solidFill>
                  <a:srgbClr val="163470"/>
                </a:solidFill>
              </a:rPr>
              <a:t>Buzulutskov</a:t>
            </a:r>
            <a:r>
              <a:rPr lang="en-US" sz="1050" b="1" i="0" dirty="0">
                <a:solidFill>
                  <a:srgbClr val="163470"/>
                </a:solidFill>
              </a:rPr>
              <a:t>, E. </a:t>
            </a:r>
            <a:r>
              <a:rPr lang="en-US" sz="1050" b="1" i="0" dirty="0" err="1">
                <a:solidFill>
                  <a:srgbClr val="163470"/>
                </a:solidFill>
              </a:rPr>
              <a:t>Frolov</a:t>
            </a:r>
            <a:r>
              <a:rPr lang="en-US" sz="1050" b="1" i="0" dirty="0">
                <a:solidFill>
                  <a:srgbClr val="163470"/>
                </a:solidFill>
              </a:rPr>
              <a:t>, V. </a:t>
            </a:r>
            <a:r>
              <a:rPr lang="en-US" sz="1050" b="1" i="0" dirty="0" err="1">
                <a:solidFill>
                  <a:srgbClr val="163470"/>
                </a:solidFill>
              </a:rPr>
              <a:t>Nosov</a:t>
            </a:r>
            <a:r>
              <a:rPr lang="en-US" sz="1050" b="1" i="0" dirty="0">
                <a:solidFill>
                  <a:srgbClr val="163470"/>
                </a:solidFill>
              </a:rPr>
              <a:t>, V. </a:t>
            </a:r>
            <a:r>
              <a:rPr lang="en-US" sz="1050" b="1" i="0" dirty="0" err="1">
                <a:solidFill>
                  <a:srgbClr val="163470"/>
                </a:solidFill>
              </a:rPr>
              <a:t>Oleynikov</a:t>
            </a:r>
            <a:r>
              <a:rPr lang="en-US" sz="1050" b="1" i="0" dirty="0">
                <a:solidFill>
                  <a:srgbClr val="163470"/>
                </a:solidFill>
              </a:rPr>
              <a:t> and A. </a:t>
            </a:r>
            <a:r>
              <a:rPr lang="en-US" sz="1050" b="1" i="0" dirty="0" err="1">
                <a:solidFill>
                  <a:srgbClr val="163470"/>
                </a:solidFill>
              </a:rPr>
              <a:t>Sokolov</a:t>
            </a:r>
            <a:r>
              <a:rPr lang="en-US" sz="1050" b="1" i="0" dirty="0">
                <a:solidFill>
                  <a:srgbClr val="163470"/>
                </a:solidFill>
              </a:rPr>
              <a:t>, Observation of primary scintillations in the visible range in liquid argon doped with methane, JINST 15 (2020) C06053. https://doi.org/10.1088/1748-0221/15/06/C06053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данной работе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впервые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систематически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изучены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свойства первичных сцинтилляций в видимом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диапазоне,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как в чистом жидком аргоне, так и  в его смесях с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метаном,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интерес к которым связан с возможным использованием в нейтронном вето-детекторе для экспериментов по поиску темной материи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.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 частности, измерен абсолютный выход сцинтилляций в видимом диапазоне: в чистом жидком аргоне он составил 200+/-50 и 92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+/-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23 фотон/МэВ для рентгеновских лучей и альфа-частиц соответственно.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жидком аргоне с добавкой метана выход сцинтилляций значительно падает: при содержании метана 1% - более чем на порядок. Полученные результаты найдут применение при разработке TPC с жидким аргоном для экспериментов по поиску темной материи и детектированию нейтрино.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134523"/>
            <a:ext cx="10494931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Изучение первичных сцинтилляций в видимом диапазоне в жидком аргоне и его смесях с метаном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5420" y="4687828"/>
            <a:ext cx="4529667" cy="9387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Относительный </a:t>
            </a:r>
            <a:r>
              <a:rPr lang="ru-RU" sz="1100" dirty="0">
                <a:solidFill>
                  <a:srgbClr val="163470"/>
                </a:solidFill>
              </a:rPr>
              <a:t>фотоэлектронный выход первичных сцинтилляций (левая шкала) от рентгеновского источника в чистом жидком </a:t>
            </a:r>
            <a:r>
              <a:rPr lang="ru-RU" sz="1100" dirty="0" err="1">
                <a:solidFill>
                  <a:srgbClr val="163470"/>
                </a:solidFill>
              </a:rPr>
              <a:t>Ar</a:t>
            </a:r>
            <a:r>
              <a:rPr lang="ru-RU" sz="1100" dirty="0">
                <a:solidFill>
                  <a:srgbClr val="163470"/>
                </a:solidFill>
              </a:rPr>
              <a:t> и его смесях с CH</a:t>
            </a:r>
            <a:r>
              <a:rPr lang="ru-RU" sz="1100" baseline="-25000" dirty="0">
                <a:solidFill>
                  <a:srgbClr val="163470"/>
                </a:solidFill>
              </a:rPr>
              <a:t>4</a:t>
            </a:r>
            <a:r>
              <a:rPr lang="ru-RU" sz="1100" dirty="0">
                <a:solidFill>
                  <a:srgbClr val="163470"/>
                </a:solidFill>
              </a:rPr>
              <a:t> в зависимости от содержания CH</a:t>
            </a:r>
            <a:r>
              <a:rPr lang="ru-RU" sz="1100" baseline="-25000" dirty="0">
                <a:solidFill>
                  <a:srgbClr val="163470"/>
                </a:solidFill>
              </a:rPr>
              <a:t>4</a:t>
            </a:r>
            <a:r>
              <a:rPr lang="ru-RU" sz="1100" dirty="0">
                <a:solidFill>
                  <a:srgbClr val="163470"/>
                </a:solidFill>
              </a:rPr>
              <a:t>, регистрируемый матрицей </a:t>
            </a:r>
            <a:r>
              <a:rPr lang="ru-RU" sz="1100" dirty="0" err="1">
                <a:solidFill>
                  <a:srgbClr val="163470"/>
                </a:solidFill>
              </a:rPr>
              <a:t>SiPM</a:t>
            </a:r>
            <a:r>
              <a:rPr lang="ru-RU" sz="1100" dirty="0">
                <a:solidFill>
                  <a:srgbClr val="163470"/>
                </a:solidFill>
              </a:rPr>
              <a:t> и ФЭУ. Также показан абсолютный световой выход (правая шкала), полученный по данным </a:t>
            </a:r>
            <a:r>
              <a:rPr lang="ru-RU" sz="1100" dirty="0" err="1" smtClean="0">
                <a:solidFill>
                  <a:srgbClr val="163470"/>
                </a:solidFill>
              </a:rPr>
              <a:t>SiPM</a:t>
            </a:r>
            <a:r>
              <a:rPr lang="ru-RU" sz="1100" dirty="0" smtClean="0">
                <a:solidFill>
                  <a:srgbClr val="163470"/>
                </a:solidFill>
              </a:rPr>
              <a:t>-матрицы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249679" y="1941603"/>
            <a:ext cx="3672177" cy="271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7902</TotalTime>
  <Words>275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Изучение первичных сцинтилляций в видимом диапазоне в жидком аргоне и его смесях с метаном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Пользователь Windows</cp:lastModifiedBy>
  <cp:revision>639</cp:revision>
  <cp:lastPrinted>2020-01-14T01:52:00Z</cp:lastPrinted>
  <dcterms:created xsi:type="dcterms:W3CDTF">2019-05-20T10:35:54Z</dcterms:created>
  <dcterms:modified xsi:type="dcterms:W3CDTF">2021-12-07T06:34:30Z</dcterms:modified>
</cp:coreProperties>
</file>