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40" d="100"/>
          <a:sy n="140" d="100"/>
        </p:scale>
        <p:origin x="-114" y="-432"/>
      </p:cViewPr>
      <p:guideLst>
        <p:guide orient="horz" pos="2160"/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5397690" y="4531057"/>
            <a:ext cx="5882185" cy="1364776"/>
          </a:xfrm>
          <a:prstGeom prst="rect">
            <a:avLst/>
          </a:prstGeom>
          <a:solidFill>
            <a:srgbClr val="FFC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96859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758752" y="1633828"/>
            <a:ext cx="3955427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sng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ru-RU" sz="1400" b="1" i="1" u="sng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b="1" i="1" u="sng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Е.Коваленко, А.Гармаш, П.Кроковный</a:t>
            </a:r>
            <a:endParaRPr kumimoji="0" lang="ru-RU" sz="1400" b="0" i="1" u="sng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6079024"/>
            <a:ext cx="10229825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</a:t>
            </a:r>
            <a:r>
              <a:rPr lang="en-US" sz="1050" b="1" i="0" dirty="0" smtClean="0">
                <a:solidFill>
                  <a:srgbClr val="163470"/>
                </a:solidFill>
              </a:rPr>
              <a:t> </a:t>
            </a:r>
            <a:endParaRPr lang="en-US" sz="1050" b="1" i="0" dirty="0" smtClean="0">
              <a:solidFill>
                <a:srgbClr val="163470"/>
              </a:solidFill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 smtClean="0">
                <a:solidFill>
                  <a:srgbClr val="163470"/>
                </a:solidFill>
              </a:rPr>
              <a:t> </a:t>
            </a:r>
            <a:r>
              <a:rPr lang="en-US" sz="1050" b="1" i="0" dirty="0" smtClean="0">
                <a:solidFill>
                  <a:srgbClr val="163470"/>
                </a:solidFill>
              </a:rPr>
              <a:t>       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E.Kovalenko</a:t>
            </a:r>
            <a:r>
              <a:rPr lang="en-US" sz="1050" b="1" i="0" dirty="0" smtClean="0">
                <a:solidFill>
                  <a:srgbClr val="163470"/>
                </a:solidFill>
              </a:rPr>
              <a:t>,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A.Garmash</a:t>
            </a:r>
            <a:r>
              <a:rPr lang="en-US" sz="1050" b="1" i="0" dirty="0" smtClean="0">
                <a:solidFill>
                  <a:srgbClr val="163470"/>
                </a:solidFill>
              </a:rPr>
              <a:t>,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P.Krokovny</a:t>
            </a:r>
            <a:r>
              <a:rPr lang="en-US" sz="1050" b="1" i="0" dirty="0" smtClean="0">
                <a:solidFill>
                  <a:srgbClr val="163470"/>
                </a:solidFill>
              </a:rPr>
              <a:t> et. al (Belle Collaboration), “Study of </a:t>
            </a:r>
            <a:r>
              <a:rPr lang="en-US" sz="1050" b="1" dirty="0" err="1" smtClean="0">
                <a:solidFill>
                  <a:srgbClr val="163470"/>
                </a:solidFill>
              </a:rPr>
              <a:t>e+e</a:t>
            </a:r>
            <a:r>
              <a:rPr lang="en-US" sz="1050" b="1" dirty="0" smtClean="0">
                <a:solidFill>
                  <a:srgbClr val="163470"/>
                </a:solidFill>
              </a:rPr>
              <a:t>- →Y(1S,2S)</a:t>
            </a:r>
            <a:r>
              <a:rPr lang="en-US" sz="1050" b="1" dirty="0" smtClean="0">
                <a:solidFill>
                  <a:srgbClr val="163470"/>
                </a:solidFill>
                <a:sym typeface="Symbol"/>
              </a:rPr>
              <a:t> </a:t>
            </a:r>
            <a:r>
              <a:rPr lang="en-US" sz="1050" b="1" i="0" dirty="0" smtClean="0">
                <a:solidFill>
                  <a:srgbClr val="163470"/>
                </a:solidFill>
              </a:rPr>
              <a:t> </a:t>
            </a:r>
            <a:r>
              <a:rPr lang="en-US" sz="1050" b="1" i="0" dirty="0" smtClean="0">
                <a:solidFill>
                  <a:srgbClr val="163470"/>
                </a:solidFill>
              </a:rPr>
              <a:t>and </a:t>
            </a:r>
            <a:r>
              <a:rPr lang="en-US" sz="1050" b="1" dirty="0" err="1" smtClean="0">
                <a:solidFill>
                  <a:srgbClr val="163470"/>
                </a:solidFill>
              </a:rPr>
              <a:t>e+e</a:t>
            </a:r>
            <a:r>
              <a:rPr lang="en-US" sz="1050" b="1" dirty="0" smtClean="0">
                <a:solidFill>
                  <a:srgbClr val="163470"/>
                </a:solidFill>
              </a:rPr>
              <a:t>- →</a:t>
            </a:r>
            <a:r>
              <a:rPr lang="en-US" sz="1050" b="1" dirty="0" smtClean="0">
                <a:solidFill>
                  <a:srgbClr val="163470"/>
                </a:solidFill>
              </a:rPr>
              <a:t>Y(1S)</a:t>
            </a:r>
            <a:r>
              <a:rPr lang="en-US" sz="1050" b="1" dirty="0" smtClean="0">
                <a:solidFill>
                  <a:srgbClr val="163470"/>
                </a:solidFill>
                <a:sym typeface="Symbol"/>
              </a:rPr>
              <a:t>’</a:t>
            </a:r>
            <a:r>
              <a:rPr lang="en-US" sz="1050" b="1" i="0" dirty="0" smtClean="0">
                <a:solidFill>
                  <a:srgbClr val="163470"/>
                </a:solidFill>
              </a:rPr>
              <a:t> </a:t>
            </a:r>
            <a:r>
              <a:rPr lang="en-US" sz="1050" b="1" i="0" dirty="0" smtClean="0">
                <a:solidFill>
                  <a:srgbClr val="163470"/>
                </a:solidFill>
              </a:rPr>
              <a:t>at </a:t>
            </a:r>
            <a:r>
              <a:rPr lang="en-US" sz="1050" b="1" dirty="0" smtClean="0">
                <a:solidFill>
                  <a:srgbClr val="163470"/>
                </a:solidFill>
                <a:sym typeface="Symbol"/>
              </a:rPr>
              <a:t>s = 10.866</a:t>
            </a:r>
            <a:r>
              <a:rPr lang="en-US" sz="1050" b="1" i="0" dirty="0" smtClean="0">
                <a:solidFill>
                  <a:srgbClr val="163470"/>
                </a:solidFill>
              </a:rPr>
              <a:t>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GeV</a:t>
            </a:r>
            <a:r>
              <a:rPr lang="en-US" sz="1050" b="1" i="0" dirty="0" smtClean="0">
                <a:solidFill>
                  <a:srgbClr val="163470"/>
                </a:solidFill>
              </a:rPr>
              <a:t> with the Belle detector”, </a:t>
            </a:r>
            <a:endParaRPr lang="en-US" sz="1050" b="1" i="0" dirty="0" smtClean="0">
              <a:solidFill>
                <a:srgbClr val="163470"/>
              </a:solidFill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 smtClean="0">
                <a:solidFill>
                  <a:srgbClr val="163470"/>
                </a:solidFill>
              </a:rPr>
              <a:t> </a:t>
            </a:r>
            <a:r>
              <a:rPr lang="en-US" sz="1050" b="1" i="0" dirty="0" smtClean="0">
                <a:solidFill>
                  <a:srgbClr val="163470"/>
                </a:solidFill>
              </a:rPr>
              <a:t>        arXiv:2108.04426  </a:t>
            </a:r>
            <a:r>
              <a:rPr lang="en-US" sz="1050" b="1" i="0" dirty="0" smtClean="0">
                <a:solidFill>
                  <a:srgbClr val="163470"/>
                </a:solidFill>
              </a:rPr>
              <a:t>[</a:t>
            </a:r>
            <a:r>
              <a:rPr lang="en-US" sz="1050" b="1" i="0" dirty="0" err="1" smtClean="0">
                <a:solidFill>
                  <a:srgbClr val="163470"/>
                </a:solidFill>
              </a:rPr>
              <a:t>hep</a:t>
            </a:r>
            <a:r>
              <a:rPr lang="en-US" sz="1050" b="1" i="0" dirty="0" smtClean="0">
                <a:solidFill>
                  <a:srgbClr val="163470"/>
                </a:solidFill>
              </a:rPr>
              <a:t>-ex] (</a:t>
            </a:r>
            <a:r>
              <a:rPr lang="ru-RU" sz="1050" b="1" i="0" dirty="0" smtClean="0">
                <a:solidFill>
                  <a:srgbClr val="163470"/>
                </a:solidFill>
              </a:rPr>
              <a:t>принята к публикации в </a:t>
            </a:r>
            <a:r>
              <a:rPr lang="en-US" sz="1050" b="1" i="0" dirty="0" smtClean="0">
                <a:solidFill>
                  <a:srgbClr val="163470"/>
                </a:solidFill>
              </a:rPr>
              <a:t>Phys. Rev. D</a:t>
            </a:r>
            <a:r>
              <a:rPr lang="en-US" sz="1050" b="1" i="0" dirty="0" smtClean="0">
                <a:solidFill>
                  <a:srgbClr val="163470"/>
                </a:solidFill>
              </a:rPr>
              <a:t>).</a:t>
            </a:r>
            <a:endParaRPr lang="en-US" sz="1050" b="1" i="0" dirty="0" smtClean="0">
              <a:solidFill>
                <a:srgbClr val="16347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7446" y="1869743"/>
            <a:ext cx="6469038" cy="2781996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lnSpc>
                <a:spcPts val="2200"/>
              </a:lnSpc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Измерение 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сечений процессов </a:t>
            </a:r>
            <a:r>
              <a:rPr lang="en-US" sz="1600" b="1" dirty="0" err="1" smtClean="0">
                <a:solidFill>
                  <a:schemeClr val="tx1"/>
                </a:solidFill>
                <a:latin typeface="Calibri"/>
              </a:rPr>
              <a:t>e</a:t>
            </a:r>
            <a:r>
              <a:rPr lang="en-US" sz="1600" b="1" baseline="30000" dirty="0" err="1" smtClean="0">
                <a:solidFill>
                  <a:schemeClr val="tx1"/>
                </a:solidFill>
                <a:latin typeface="Calibri"/>
              </a:rPr>
              <a:t>+</a:t>
            </a:r>
            <a:r>
              <a:rPr lang="en-US" sz="1600" b="1" dirty="0" err="1" smtClean="0">
                <a:solidFill>
                  <a:schemeClr val="tx1"/>
                </a:solidFill>
                <a:latin typeface="Calibri"/>
              </a:rPr>
              <a:t>e</a:t>
            </a:r>
            <a:r>
              <a:rPr lang="en-US" sz="1600" b="1" baseline="30000" dirty="0" smtClean="0">
                <a:solidFill>
                  <a:schemeClr val="tx1"/>
                </a:solidFill>
                <a:latin typeface="Calibri"/>
              </a:rPr>
              <a:t>-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</a:rPr>
              <a:t>→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</a:rPr>
              <a:t>Y(1S,2S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</a:rPr>
              <a:t>)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  <a:sym typeface="Symbol"/>
              </a:rPr>
              <a:t>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было выполнено 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с 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использованием уникальной статистики, набранной с детектором Belle при энергии в системе центра масс вблизи  резонанса, а также в результате сканирования в диапазоне энергий в системе центра масс от 10.67 ГэВ до 11.02 ГэВ. 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Кроме 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того был проведен поиск процесса </a:t>
            </a:r>
            <a:r>
              <a:rPr lang="en-US" sz="1600" b="1" dirty="0" err="1" smtClean="0">
                <a:solidFill>
                  <a:schemeClr val="tx1"/>
                </a:solidFill>
                <a:latin typeface="Calibri"/>
              </a:rPr>
              <a:t>e</a:t>
            </a:r>
            <a:r>
              <a:rPr lang="en-US" sz="1600" b="1" baseline="30000" dirty="0" err="1" smtClean="0">
                <a:solidFill>
                  <a:schemeClr val="tx1"/>
                </a:solidFill>
                <a:latin typeface="Calibri"/>
              </a:rPr>
              <a:t>+</a:t>
            </a:r>
            <a:r>
              <a:rPr lang="en-US" sz="1600" b="1" dirty="0" err="1" smtClean="0">
                <a:solidFill>
                  <a:schemeClr val="tx1"/>
                </a:solidFill>
                <a:latin typeface="Calibri"/>
              </a:rPr>
              <a:t>e</a:t>
            </a:r>
            <a:r>
              <a:rPr lang="en-US" sz="1600" b="1" baseline="30000" dirty="0" smtClean="0">
                <a:solidFill>
                  <a:schemeClr val="tx1"/>
                </a:solidFill>
                <a:latin typeface="Calibri"/>
              </a:rPr>
              <a:t>-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</a:rPr>
              <a:t>→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</a:rPr>
              <a:t>Y(1S)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  <a:sym typeface="Symbol"/>
              </a:rPr>
              <a:t>’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и установлен верхний предел на величину его сечения при энергии в системе центра масс 10.866 ГэВ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</a:rPr>
              <a:t>.</a:t>
            </a:r>
            <a:r>
              <a:rPr lang="en-US" sz="1600" b="1" dirty="0" smtClean="0">
                <a:solidFill>
                  <a:schemeClr val="tx1"/>
                </a:solidFill>
                <a:latin typeface="Calibri"/>
              </a:rPr>
              <a:t> 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117591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Изучение</a:t>
            </a:r>
            <a:r>
              <a:rPr lang="en-US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процессов  </a:t>
            </a:r>
            <a:r>
              <a:rPr lang="en-US" sz="1800" b="1" dirty="0" err="1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e+e</a:t>
            </a:r>
            <a:r>
              <a:rPr lang="en-US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- →Y(1S,2S)</a:t>
            </a:r>
            <a:r>
              <a:rPr lang="en-US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  <a:sym typeface="Symbol"/>
              </a:rPr>
              <a:t></a:t>
            </a:r>
            <a:r>
              <a:rPr lang="en-US" sz="1800" b="1" baseline="30000" dirty="0" smtClean="0">
                <a:solidFill>
                  <a:srgbClr val="163470"/>
                </a:solidFill>
                <a:latin typeface="+mn-lt"/>
                <a:ea typeface="+mn-ea"/>
                <a:cs typeface="+mn-cs"/>
                <a:sym typeface="Symbol"/>
              </a:rPr>
              <a:t>(</a:t>
            </a:r>
            <a:r>
              <a:rPr lang="en-US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  <a:sym typeface="Symbol"/>
              </a:rPr>
              <a:t>’</a:t>
            </a:r>
            <a:r>
              <a:rPr lang="en-US" sz="1800" b="1" baseline="30000" dirty="0" smtClean="0">
                <a:solidFill>
                  <a:srgbClr val="163470"/>
                </a:solidFill>
                <a:latin typeface="+mn-lt"/>
                <a:ea typeface="+mn-ea"/>
                <a:cs typeface="+mn-cs"/>
                <a:sym typeface="Symbol"/>
              </a:rPr>
              <a:t>)</a:t>
            </a:r>
            <a:r>
              <a:rPr lang="en-US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lang="en-US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при</a:t>
            </a:r>
            <a:r>
              <a:rPr lang="en-US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  <a:sym typeface="Symbol"/>
              </a:rPr>
              <a:t>s = 10.866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ГэВ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240" y="5497903"/>
            <a:ext cx="3763882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just">
              <a:defRPr/>
            </a:pPr>
            <a:r>
              <a:rPr lang="ru-RU" sz="1100" b="1" dirty="0" smtClean="0"/>
              <a:t>Распределение по инвариантной массе </a:t>
            </a:r>
            <a:r>
              <a:rPr lang="ru-RU" sz="1100" b="1" dirty="0" smtClean="0"/>
              <a:t>восстановленного </a:t>
            </a:r>
            <a:r>
              <a:rPr lang="ru-RU" sz="1100" b="1" dirty="0" smtClean="0">
                <a:sym typeface="Symbol"/>
              </a:rPr>
              <a:t>-мезона для процесса </a:t>
            </a:r>
            <a:r>
              <a:rPr lang="en-US" sz="1100" b="1" dirty="0" err="1" smtClean="0">
                <a:sym typeface="Symbol"/>
              </a:rPr>
              <a:t>e+e</a:t>
            </a:r>
            <a:r>
              <a:rPr lang="en-US" sz="1100" b="1" dirty="0" smtClean="0">
                <a:sym typeface="Symbol"/>
              </a:rPr>
              <a:t>- →</a:t>
            </a:r>
            <a:r>
              <a:rPr lang="en-US" sz="1100" b="1" dirty="0" smtClean="0">
                <a:sym typeface="Symbol"/>
              </a:rPr>
              <a:t>Y(2S</a:t>
            </a:r>
            <a:r>
              <a:rPr lang="en-US" sz="1100" b="1" dirty="0" smtClean="0">
                <a:sym typeface="Symbol"/>
              </a:rPr>
              <a:t>)</a:t>
            </a:r>
            <a:r>
              <a:rPr lang="en-US" sz="1100" b="1" dirty="0" smtClean="0">
                <a:sym typeface="Symbol"/>
              </a:rPr>
              <a:t></a:t>
            </a:r>
            <a:r>
              <a:rPr lang="ru-RU" sz="1100" b="1" dirty="0" smtClean="0">
                <a:sym typeface="Symbol"/>
              </a:rPr>
              <a:t>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6083" y="96859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Screenshot from 2021-12-01 11-17-4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096" y="1608514"/>
            <a:ext cx="4049909" cy="3898356"/>
          </a:xfrm>
          <a:prstGeom prst="rect">
            <a:avLst/>
          </a:prstGeo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3360" y="1794678"/>
            <a:ext cx="1180531" cy="23313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1725" y="2299645"/>
            <a:ext cx="580028" cy="245597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1252" y="2101751"/>
            <a:ext cx="1392071" cy="205101"/>
          </a:xfrm>
          <a:prstGeom prst="rect">
            <a:avLst/>
          </a:prstGeom>
          <a:noFill/>
        </p:spPr>
      </p:pic>
      <p:pic>
        <p:nvPicPr>
          <p:cNvPr id="2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61489" y="3755411"/>
            <a:ext cx="1180531" cy="23313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057" y="4237631"/>
            <a:ext cx="1023582" cy="251959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10" y="4012443"/>
            <a:ext cx="1091820" cy="230115"/>
          </a:xfrm>
          <a:prstGeom prst="rect">
            <a:avLst/>
          </a:prstGeom>
          <a:noFill/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5114" y="4674368"/>
            <a:ext cx="5457825" cy="323850"/>
          </a:xfrm>
          <a:prstGeom prst="rect">
            <a:avLst/>
          </a:prstGeom>
          <a:noFill/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5114" y="5052802"/>
            <a:ext cx="5457825" cy="323850"/>
          </a:xfrm>
          <a:prstGeom prst="rect">
            <a:avLst/>
          </a:prstGeom>
          <a:noFill/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54642" y="5424412"/>
            <a:ext cx="5353050" cy="323850"/>
          </a:xfrm>
          <a:prstGeom prst="rect">
            <a:avLst/>
          </a:prstGeom>
          <a:noFill/>
        </p:spPr>
      </p:pic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7810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15621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7" name="Picture 14" descr="Belle-logo-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99931" y="1826526"/>
            <a:ext cx="3810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14" descr="Belle-logo-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256732" y="3757683"/>
            <a:ext cx="3810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7920</TotalTime>
  <Words>183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1_Тема Office</vt:lpstr>
      <vt:lpstr>Изучение  процессов  e+e- →Y(1S,2S)(’)  при s = 10.866  ГэВ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Alexey Garmash</cp:lastModifiedBy>
  <cp:revision>642</cp:revision>
  <cp:lastPrinted>2020-01-14T01:52:00Z</cp:lastPrinted>
  <dcterms:created xsi:type="dcterms:W3CDTF">2019-05-20T10:35:54Z</dcterms:created>
  <dcterms:modified xsi:type="dcterms:W3CDTF">2021-12-02T04:16:24Z</dcterms:modified>
</cp:coreProperties>
</file>