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ppt/_rels/presentation.xml.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2.xml.rels" ContentType="application/vnd.openxmlformats-package.relationships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media/image1.png" ContentType="image/png"/>
  <Override PartName="/ppt/media/image2.gif" ContentType="image/gif"/>
  <Override PartName="/ppt/media/image3.png" ContentType="image/png"/>
  <Override PartName="/ppt/presentation.xml" ContentType="application/vnd.openxmlformats-officedocument.presentationml.presentation.main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_rels/.rels" ContentType="application/vnd.openxmlformats-package.relationship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2192000" cy="6858000"/>
  <p:notesSz cx="7772400" cy="100584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7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8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0" name="Рисунок 6" descr=""/>
          <p:cNvPicPr/>
          <p:nvPr/>
        </p:nvPicPr>
        <p:blipFill>
          <a:blip r:embed="rId2"/>
          <a:stretch/>
        </p:blipFill>
        <p:spPr>
          <a:xfrm>
            <a:off x="237240" y="663840"/>
            <a:ext cx="399960" cy="391680"/>
          </a:xfrm>
          <a:prstGeom prst="rect">
            <a:avLst/>
          </a:prstGeom>
          <a:ln>
            <a:noFill/>
          </a:ln>
        </p:spPr>
      </p:pic>
      <p:sp>
        <p:nvSpPr>
          <p:cNvPr id="1" name="Line 1"/>
          <p:cNvSpPr/>
          <p:nvPr/>
        </p:nvSpPr>
        <p:spPr>
          <a:xfrm>
            <a:off x="438120" y="1228320"/>
            <a:ext cx="360" cy="5629680"/>
          </a:xfrm>
          <a:prstGeom prst="line">
            <a:avLst/>
          </a:prstGeom>
          <a:ln w="2556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" name="Line 2"/>
          <p:cNvSpPr/>
          <p:nvPr/>
        </p:nvSpPr>
        <p:spPr>
          <a:xfrm>
            <a:off x="438120" y="0"/>
            <a:ext cx="360" cy="495000"/>
          </a:xfrm>
          <a:prstGeom prst="line">
            <a:avLst/>
          </a:prstGeom>
          <a:ln w="2556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2.gif"/><Relationship Id="rId2" Type="http://schemas.openxmlformats.org/officeDocument/2006/relationships/image" Target="../media/image3.png"/><Relationship Id="rId3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CustomShape 1"/>
          <p:cNvSpPr/>
          <p:nvPr/>
        </p:nvSpPr>
        <p:spPr>
          <a:xfrm>
            <a:off x="8610480" y="6356520"/>
            <a:ext cx="2741400" cy="363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r">
              <a:lnSpc>
                <a:spcPct val="100000"/>
              </a:lnSpc>
              <a:tabLst>
                <a:tab algn="l" pos="0"/>
              </a:tabLst>
            </a:pPr>
            <a:fld id="{0D6B044B-EB2D-4996-8925-B458F5264984}" type="slidenum">
              <a:rPr b="0" lang="ru-RU" sz="1200" spc="-1" strike="noStrike">
                <a:solidFill>
                  <a:srgbClr val="8b8b8b"/>
                </a:solidFill>
                <a:latin typeface="Calibri"/>
                <a:ea typeface="DejaVu Sans"/>
              </a:rPr>
              <a:t>&lt;number&gt;</a:t>
            </a:fld>
            <a:endParaRPr b="0" lang="ru-RU" sz="1200" spc="-1" strike="noStrike">
              <a:latin typeface="Arial"/>
            </a:endParaRPr>
          </a:p>
        </p:txBody>
      </p:sp>
      <p:sp>
        <p:nvSpPr>
          <p:cNvPr id="40" name="CustomShape 2"/>
          <p:cNvSpPr/>
          <p:nvPr/>
        </p:nvSpPr>
        <p:spPr>
          <a:xfrm>
            <a:off x="1794600" y="246960"/>
            <a:ext cx="10268280" cy="10566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ru-RU" sz="2400" spc="-1" strike="noStrike">
                <a:solidFill>
                  <a:srgbClr val="1f4e79"/>
                </a:solidFill>
                <a:latin typeface="Calibri"/>
                <a:ea typeface="Verdana"/>
              </a:rPr>
              <a:t>Институт ядерной физики им. Г.И. Будкера Сибирского отделения Российской академии</a:t>
            </a:r>
            <a:endParaRPr b="0" lang="ru-RU" sz="2400" spc="-1" strike="noStrike">
              <a:latin typeface="Arial"/>
            </a:endParaRPr>
          </a:p>
        </p:txBody>
      </p:sp>
      <p:sp>
        <p:nvSpPr>
          <p:cNvPr id="41" name="CustomShape 3"/>
          <p:cNvSpPr/>
          <p:nvPr/>
        </p:nvSpPr>
        <p:spPr>
          <a:xfrm>
            <a:off x="8229600" y="1597680"/>
            <a:ext cx="3884760" cy="515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i="1" lang="ru-RU" sz="1400" spc="-1" strike="noStrike">
                <a:solidFill>
                  <a:srgbClr val="1b4089"/>
                </a:solidFill>
                <a:latin typeface="Calibri"/>
                <a:ea typeface="Verdana"/>
              </a:rPr>
              <a:t>Авторы: Ф.В. Игнатов (Коллаборация КМД-3),</a:t>
            </a:r>
            <a:endParaRPr b="0" lang="ru-RU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i="1" lang="ru-RU" sz="1400" spc="-1" strike="noStrike">
                <a:solidFill>
                  <a:srgbClr val="1b4089"/>
                </a:solidFill>
                <a:latin typeface="Calibri"/>
                <a:ea typeface="Verdana"/>
              </a:rPr>
              <a:t>                   </a:t>
            </a:r>
            <a:r>
              <a:rPr b="1" i="1" lang="ru-RU" sz="1400" spc="-1" strike="noStrike">
                <a:solidFill>
                  <a:srgbClr val="1b4089"/>
                </a:solidFill>
                <a:latin typeface="Calibri"/>
                <a:ea typeface="Verdana"/>
              </a:rPr>
              <a:t>Р.Н. Ли</a:t>
            </a:r>
            <a:endParaRPr b="0" lang="ru-RU" sz="1400" spc="-1" strike="noStrike">
              <a:latin typeface="Arial"/>
            </a:endParaRPr>
          </a:p>
        </p:txBody>
      </p:sp>
      <p:sp>
        <p:nvSpPr>
          <p:cNvPr id="42" name="CustomShape 4"/>
          <p:cNvSpPr/>
          <p:nvPr/>
        </p:nvSpPr>
        <p:spPr>
          <a:xfrm>
            <a:off x="470160" y="5924520"/>
            <a:ext cx="5929200" cy="1003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just">
              <a:lnSpc>
                <a:spcPct val="100000"/>
              </a:lnSpc>
              <a:tabLst>
                <a:tab algn="l" pos="0"/>
              </a:tabLst>
            </a:pPr>
            <a:endParaRPr b="0" lang="ru-RU" sz="18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ru-RU" sz="1050" spc="-1" strike="noStrike">
                <a:solidFill>
                  <a:srgbClr val="163470"/>
                </a:solidFill>
                <a:latin typeface="Calibri"/>
                <a:ea typeface="DejaVu Sans"/>
              </a:rPr>
              <a:t>Публикация: </a:t>
            </a:r>
            <a:r>
              <a:rPr b="1" lang="ru-RU" sz="1050" spc="-1" strike="noStrike">
                <a:solidFill>
                  <a:srgbClr val="163470"/>
                </a:solidFill>
                <a:latin typeface="Calibri"/>
                <a:ea typeface="Calibri"/>
              </a:rPr>
              <a:t>Труды рабочего совещания STRONG2020, </a:t>
            </a:r>
            <a:endParaRPr b="0" lang="ru-RU" sz="105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ru-RU" sz="1050" spc="-1" strike="noStrike">
                <a:solidFill>
                  <a:srgbClr val="163470"/>
                </a:solidFill>
                <a:latin typeface="Calibri"/>
                <a:ea typeface="Calibri"/>
              </a:rPr>
              <a:t>«Spacelike and Timelike determination of the Hadronic Leading Order contribution to the Muon g-2»</a:t>
            </a:r>
            <a:endParaRPr b="0" lang="ru-RU" sz="105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ru-RU" sz="1050" spc="-1" strike="noStrike">
                <a:solidFill>
                  <a:srgbClr val="163470"/>
                </a:solidFill>
                <a:latin typeface="Calibri"/>
                <a:ea typeface="Calibri"/>
              </a:rPr>
              <a:t>(24-26 Ноября 2021</a:t>
            </a:r>
            <a:r>
              <a:rPr b="1" lang="ru-RU" sz="1050" spc="-1" strike="noStrike">
                <a:solidFill>
                  <a:srgbClr val="163470"/>
                </a:solidFill>
                <a:latin typeface="Calibri"/>
                <a:ea typeface="DejaVu Sans"/>
              </a:rPr>
              <a:t>)</a:t>
            </a:r>
            <a:endParaRPr b="0" lang="ru-RU" sz="1050" spc="-1" strike="noStrike">
              <a:latin typeface="Arial"/>
            </a:endParaRPr>
          </a:p>
          <a:p>
            <a:pPr algn="just">
              <a:lnSpc>
                <a:spcPct val="100000"/>
              </a:lnSpc>
              <a:tabLst>
                <a:tab algn="l" pos="0"/>
              </a:tabLst>
            </a:pPr>
            <a:endParaRPr b="0" lang="ru-RU" sz="1050" spc="-1" strike="noStrike">
              <a:latin typeface="Arial"/>
            </a:endParaRPr>
          </a:p>
        </p:txBody>
      </p:sp>
      <p:sp>
        <p:nvSpPr>
          <p:cNvPr id="43" name="CustomShape 5"/>
          <p:cNvSpPr/>
          <p:nvPr/>
        </p:nvSpPr>
        <p:spPr>
          <a:xfrm>
            <a:off x="5245200" y="2214000"/>
            <a:ext cx="6411960" cy="3884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ru-RU" sz="1600" spc="-1" strike="noStrike">
                <a:solidFill>
                  <a:srgbClr val="163470"/>
                </a:solidFill>
                <a:latin typeface="Calibri"/>
                <a:ea typeface="DejaVu Sans"/>
              </a:rPr>
              <a:t>Проведено измерение зарядовой асимметрии в процессе е+е- → </a:t>
            </a:r>
            <a:r>
              <a:rPr b="0" lang="ru-RU" sz="1600" spc="-1" strike="noStrike">
                <a:solidFill>
                  <a:srgbClr val="163470"/>
                </a:solidFill>
                <a:latin typeface="Calibri"/>
                <a:ea typeface="Comic Sans MS"/>
              </a:rPr>
              <a:t>π+</a:t>
            </a:r>
            <a:r>
              <a:rPr b="0" lang="ru-RU" sz="1600" spc="-1" strike="noStrike">
                <a:solidFill>
                  <a:srgbClr val="163470"/>
                </a:solidFill>
                <a:latin typeface="Calibri"/>
                <a:ea typeface="Calibri"/>
              </a:rPr>
              <a:t>π-</a:t>
            </a:r>
            <a:endParaRPr b="0" lang="ru-RU" sz="16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ru-RU" sz="1600" spc="-1" strike="noStrike">
                <a:solidFill>
                  <a:srgbClr val="163470"/>
                </a:solidFill>
                <a:latin typeface="Calibri"/>
                <a:ea typeface="Calibri"/>
              </a:rPr>
              <a:t>с детектором КМД-3 на электрон-позитронном коллайдере ВЭПП-2000.</a:t>
            </a:r>
            <a:endParaRPr b="0" lang="ru-RU" sz="16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ru-RU" sz="16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ru-RU" sz="1600" spc="-1" strike="noStrike">
                <a:solidFill>
                  <a:srgbClr val="163470"/>
                </a:solidFill>
                <a:latin typeface="Calibri"/>
                <a:ea typeface="Calibri"/>
              </a:rPr>
              <a:t>Экспериментальные данные не описываются обычно используемыми моделями, основанными на вычислениях в рамках sQED.</a:t>
            </a:r>
            <a:endParaRPr b="0" lang="ru-RU" sz="16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ru-RU" sz="1600" spc="-1" strike="noStrike">
                <a:solidFill>
                  <a:srgbClr val="163470"/>
                </a:solidFill>
                <a:latin typeface="Calibri"/>
                <a:ea typeface="Calibri"/>
              </a:rPr>
              <a:t>Были проведены вычисления радиационных поправок с учётом формфактора пиона в петлевых диаграммах. </a:t>
            </a:r>
            <a:endParaRPr b="0" lang="ru-RU" sz="16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ru-RU" sz="1600" spc="-1" strike="noStrike">
                <a:solidFill>
                  <a:srgbClr val="163470"/>
                </a:solidFill>
                <a:latin typeface="Calibri"/>
                <a:ea typeface="Calibri"/>
              </a:rPr>
              <a:t>Вклад диаграммы с двухфотонным обменом оказался существенно отличающимся от прежних результатов. Полученная модель прекрасно описывает экспериментальные измерения.</a:t>
            </a:r>
            <a:endParaRPr b="0" lang="ru-RU" sz="16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ru-RU" sz="16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ru-RU" sz="1600" spc="-1" strike="noStrike">
                <a:solidFill>
                  <a:srgbClr val="163470"/>
                </a:solidFill>
                <a:latin typeface="Calibri"/>
                <a:ea typeface="Calibri"/>
              </a:rPr>
              <a:t>Результат важен при анализе и интерпретации измерений сечения рождения 2π (прямым методом и ISR).</a:t>
            </a:r>
            <a:endParaRPr b="0" lang="ru-RU" sz="16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ru-RU" sz="1600" spc="-1" strike="noStrike">
                <a:solidFill>
                  <a:srgbClr val="163470"/>
                </a:solidFill>
                <a:latin typeface="Calibri"/>
                <a:ea typeface="Calibri"/>
              </a:rPr>
              <a:t>Вклад 2π является определяющим при вычислении a</a:t>
            </a:r>
            <a:r>
              <a:rPr b="0" lang="ru-RU" sz="1600" spc="-1" strike="noStrike" baseline="-14000000">
                <a:solidFill>
                  <a:srgbClr val="163470"/>
                </a:solidFill>
                <a:latin typeface="Calibri"/>
                <a:ea typeface="Calibri"/>
              </a:rPr>
              <a:t>μ</a:t>
            </a:r>
            <a:r>
              <a:rPr b="0" lang="ru-RU" sz="1600" spc="-1" strike="noStrike">
                <a:solidFill>
                  <a:srgbClr val="163470"/>
                </a:solidFill>
                <a:latin typeface="Calibri"/>
                <a:ea typeface="Calibri"/>
              </a:rPr>
              <a:t> в рамках Стандартной Модели, где наблюдается 3-4σ расхождение между экспериментальным измерением (g-2)</a:t>
            </a:r>
            <a:r>
              <a:rPr b="0" lang="ru-RU" sz="1600" spc="-1" strike="noStrike" baseline="-14000000">
                <a:solidFill>
                  <a:srgbClr val="163470"/>
                </a:solidFill>
                <a:latin typeface="Calibri"/>
                <a:ea typeface="Calibri"/>
              </a:rPr>
              <a:t>μ</a:t>
            </a:r>
            <a:r>
              <a:rPr b="0" lang="ru-RU" sz="1600" spc="-1" strike="noStrike">
                <a:solidFill>
                  <a:srgbClr val="163470"/>
                </a:solidFill>
                <a:latin typeface="Calibri"/>
                <a:ea typeface="Calibri"/>
              </a:rPr>
              <a:t> и его предсказанием.</a:t>
            </a:r>
            <a:endParaRPr b="0" lang="ru-RU" sz="1600" spc="-1" strike="noStrike">
              <a:latin typeface="Arial"/>
            </a:endParaRPr>
          </a:p>
        </p:txBody>
      </p:sp>
      <p:sp>
        <p:nvSpPr>
          <p:cNvPr id="44" name="CustomShape 6"/>
          <p:cNvSpPr/>
          <p:nvPr/>
        </p:nvSpPr>
        <p:spPr>
          <a:xfrm>
            <a:off x="1219320" y="970200"/>
            <a:ext cx="9929520" cy="1235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1" lang="ru-RU" sz="1800" spc="-1" strike="noStrike">
                <a:solidFill>
                  <a:srgbClr val="163470"/>
                </a:solidFill>
                <a:latin typeface="Calibri"/>
                <a:ea typeface="Source Han Sans CN"/>
              </a:rPr>
              <a:t>Исследование зарядовой асимметрии при рождении пары пи-мезонов </a:t>
            </a:r>
            <a:br/>
            <a:r>
              <a:rPr b="1" lang="ru-RU" sz="1800" spc="-1" strike="noStrike">
                <a:solidFill>
                  <a:srgbClr val="163470"/>
                </a:solidFill>
                <a:latin typeface="Calibri"/>
                <a:ea typeface="Source Han Sans CN"/>
              </a:rPr>
              <a:t>в электрон-позитронной аннигиляции</a:t>
            </a:r>
            <a:endParaRPr b="0" lang="ru-RU" sz="1800" spc="-1" strike="noStrike">
              <a:latin typeface="Arial"/>
            </a:endParaRPr>
          </a:p>
        </p:txBody>
      </p:sp>
      <p:sp>
        <p:nvSpPr>
          <p:cNvPr id="45" name="CustomShape 7"/>
          <p:cNvSpPr/>
          <p:nvPr/>
        </p:nvSpPr>
        <p:spPr>
          <a:xfrm>
            <a:off x="0" y="-184680"/>
            <a:ext cx="182880" cy="3675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6" name="CustomShape 8"/>
          <p:cNvSpPr/>
          <p:nvPr/>
        </p:nvSpPr>
        <p:spPr>
          <a:xfrm>
            <a:off x="577800" y="5335920"/>
            <a:ext cx="4799160" cy="591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ru-RU" sz="1100" spc="-1" strike="noStrike">
                <a:solidFill>
                  <a:srgbClr val="ff00cc"/>
                </a:solidFill>
                <a:latin typeface="Calibri"/>
                <a:ea typeface="DejaVu Sans"/>
              </a:rPr>
              <a:t>Точки</a:t>
            </a:r>
            <a:r>
              <a:rPr b="0" lang="ru-RU" sz="1100" spc="-1" strike="noStrike">
                <a:solidFill>
                  <a:srgbClr val="163470"/>
                </a:solidFill>
                <a:latin typeface="Calibri"/>
                <a:ea typeface="DejaVu Sans"/>
              </a:rPr>
              <a:t> - Экспериментальные значения зарядовой асимметрии в канале 2</a:t>
            </a:r>
            <a:r>
              <a:rPr b="0" lang="ru-RU" sz="1100" spc="-1" strike="noStrike">
                <a:solidFill>
                  <a:srgbClr val="163470"/>
                </a:solidFill>
                <a:latin typeface="Calibri"/>
                <a:ea typeface="Calibri"/>
              </a:rPr>
              <a:t>π</a:t>
            </a:r>
            <a:endParaRPr b="0" lang="ru-RU" sz="11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ru-RU" sz="1100" spc="-1" strike="noStrike">
                <a:solidFill>
                  <a:srgbClr val="ff3333"/>
                </a:solidFill>
                <a:latin typeface="Calibri"/>
                <a:ea typeface="Calibri"/>
              </a:rPr>
              <a:t>Красная кривая</a:t>
            </a:r>
            <a:r>
              <a:rPr b="0" lang="ru-RU" sz="1100" spc="-1" strike="noStrike">
                <a:solidFill>
                  <a:srgbClr val="163470"/>
                </a:solidFill>
                <a:latin typeface="Calibri"/>
                <a:ea typeface="Calibri"/>
              </a:rPr>
              <a:t> – расчет в рамках sQED</a:t>
            </a:r>
            <a:endParaRPr b="0" lang="ru-RU" sz="11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ru-RU" sz="1100" spc="-1" strike="noStrike">
                <a:solidFill>
                  <a:srgbClr val="3333ff"/>
                </a:solidFill>
                <a:latin typeface="Calibri"/>
                <a:ea typeface="Calibri"/>
              </a:rPr>
              <a:t>Синяя кривая</a:t>
            </a:r>
            <a:r>
              <a:rPr b="0" lang="ru-RU" sz="1100" spc="-1" strike="noStrike">
                <a:solidFill>
                  <a:srgbClr val="163470"/>
                </a:solidFill>
                <a:latin typeface="Calibri"/>
                <a:ea typeface="Calibri"/>
              </a:rPr>
              <a:t> – дополнительный учет формфактора в петлевых диаграммах  </a:t>
            </a:r>
            <a:endParaRPr b="0" lang="ru-RU" sz="1100" spc="-1" strike="noStrike">
              <a:latin typeface="Arial"/>
            </a:endParaRPr>
          </a:p>
        </p:txBody>
      </p:sp>
      <p:pic>
        <p:nvPicPr>
          <p:cNvPr id="47" name="Picture 2" descr="D:\Архив\Лого ИЯФ\++ logo BINP new bold blue Прозрачный.gif"/>
          <p:cNvPicPr/>
          <p:nvPr/>
        </p:nvPicPr>
        <p:blipFill>
          <a:blip r:embed="rId1"/>
          <a:stretch/>
        </p:blipFill>
        <p:spPr>
          <a:xfrm>
            <a:off x="896040" y="246960"/>
            <a:ext cx="688320" cy="824760"/>
          </a:xfrm>
          <a:prstGeom prst="rect">
            <a:avLst/>
          </a:prstGeom>
          <a:ln>
            <a:noFill/>
          </a:ln>
        </p:spPr>
      </p:pic>
      <p:pic>
        <p:nvPicPr>
          <p:cNvPr id="48" name="" descr=""/>
          <p:cNvPicPr/>
          <p:nvPr/>
        </p:nvPicPr>
        <p:blipFill>
          <a:blip r:embed="rId2"/>
          <a:stretch/>
        </p:blipFill>
        <p:spPr>
          <a:xfrm>
            <a:off x="493200" y="1828800"/>
            <a:ext cx="4716720" cy="351900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7902</TotalTime>
  <Application>LibreOffice/6.4.7.2$Linux_X86_64 LibreOffice_project/40$Build-2</Application>
  <Words>46</Words>
  <Paragraphs>10</Paragraphs>
  <Company>diakov.net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2019-05-20T10:35:54Z</dcterms:created>
  <dc:creator>Анастасия Голышева</dc:creator>
  <dc:description/>
  <dc:language>en-US</dc:language>
  <cp:lastModifiedBy>Fedor Ignatov</cp:lastModifiedBy>
  <cp:lastPrinted>2020-01-14T01:52:00Z</cp:lastPrinted>
  <dcterms:modified xsi:type="dcterms:W3CDTF">2021-12-13T14:21:31Z</dcterms:modified>
  <cp:revision>647</cp:revision>
  <dc:subject/>
  <dc:title>Презентация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Company">
    <vt:lpwstr>diakov.net</vt:lpwstr>
  </property>
  <property fmtid="{D5CDD505-2E9C-101B-9397-08002B2CF9AE}" pid="4" name="PresentationFormat">
    <vt:lpwstr>Широкоэкранный</vt:lpwstr>
  </property>
  <property fmtid="{D5CDD505-2E9C-101B-9397-08002B2CF9AE}" pid="5" name="Slides">
    <vt:i4>1</vt:i4>
  </property>
</Properties>
</file>