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>
        <p:scale>
          <a:sx n="125" d="100"/>
          <a:sy n="125" d="100"/>
        </p:scale>
        <p:origin x="696" y="270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10.12.2021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10.12.2021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10.12.2021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10.12.2021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10.12.2021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10.12.2021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10.12.2021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10.12.2021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10.12.2021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10.12.2021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8429/JACoW-IPAC2021-MOPAB274" TargetMode="External"/><Relationship Id="rId7" Type="http://schemas.openxmlformats.org/officeDocument/2006/relationships/image" Target="../media/image5.png"/><Relationship Id="rId2" Type="http://schemas.openxmlformats.org/officeDocument/2006/relationships/hyperlink" Target="https://doi.org/10.18429/JACoW-IPAC2021-TUPAB002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gif"/><Relationship Id="rId4" Type="http://schemas.openxmlformats.org/officeDocument/2006/relationships/hyperlink" Target="https://doi.org/10.18429/JACoW-RuPAC2021-TUY0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академии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801428" y="1700297"/>
            <a:ext cx="3934521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Большой коллектив сотрудников ИЯФ</a:t>
            </a:r>
            <a:r>
              <a:rPr kumimoji="0" lang="ru-RU" sz="1400" b="1" i="1" u="none" strike="noStrike" kern="1200" cap="none" spc="0" normalizeH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СО РАН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0020" y="5744648"/>
            <a:ext cx="11442818" cy="1061827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Публикации</a:t>
            </a:r>
            <a:r>
              <a:rPr kumimoji="0" lang="ru-RU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</a:t>
            </a: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en-US" sz="1050" dirty="0" err="1" smtClean="0"/>
              <a:t>D.Shwartz</a:t>
            </a:r>
            <a:r>
              <a:rPr lang="en-US" sz="1050" dirty="0"/>
              <a:t> </a:t>
            </a:r>
            <a:r>
              <a:rPr lang="en-US" sz="1050" dirty="0" smtClean="0"/>
              <a:t>et al., “Round </a:t>
            </a:r>
            <a:r>
              <a:rPr lang="en-US" sz="1050" dirty="0"/>
              <a:t>Colliding Beams: Successful Operation </a:t>
            </a:r>
            <a:r>
              <a:rPr lang="en-US" sz="1050" dirty="0" smtClean="0"/>
              <a:t>Experience”, Proc. IPAC-2021, p.1326, </a:t>
            </a:r>
            <a:r>
              <a:rPr lang="en-US" sz="1050" dirty="0">
                <a:hlinkClick r:id="rId2"/>
              </a:rPr>
              <a:t>https://</a:t>
            </a:r>
            <a:r>
              <a:rPr lang="en-US" sz="1050" dirty="0" smtClean="0">
                <a:hlinkClick r:id="rId2"/>
              </a:rPr>
              <a:t>doi.org/10.18429/JACoW-IPAC2021-TUPAB002</a:t>
            </a:r>
            <a:endParaRPr lang="en-US" sz="1050" dirty="0" smtClean="0"/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en-US" sz="1050" dirty="0" err="1" smtClean="0"/>
              <a:t>S.Kladov</a:t>
            </a:r>
            <a:r>
              <a:rPr lang="en-US" sz="1050" dirty="0" smtClean="0"/>
              <a:t>, </a:t>
            </a:r>
            <a:r>
              <a:rPr lang="en-US" sz="1050" dirty="0" err="1" smtClean="0"/>
              <a:t>E.Perevedentsev</a:t>
            </a:r>
            <a:r>
              <a:rPr lang="en-US" sz="1050" dirty="0" smtClean="0"/>
              <a:t>, “Two-Stream </a:t>
            </a:r>
            <a:r>
              <a:rPr lang="en-US" sz="1050" dirty="0"/>
              <a:t>Effects in Coherent Beam-Beam Oscillations in VEPP-2000 Collider Near the Linear Coupling </a:t>
            </a:r>
            <a:r>
              <a:rPr lang="en-US" sz="1050" dirty="0" smtClean="0"/>
              <a:t>Resonance”, Proc. IPAC-2021, p.866, </a:t>
            </a:r>
            <a:r>
              <a:rPr lang="en-US" sz="1050" dirty="0">
                <a:hlinkClick r:id="rId3"/>
              </a:rPr>
              <a:t>https://</a:t>
            </a:r>
            <a:r>
              <a:rPr lang="en-US" sz="1050" dirty="0" smtClean="0">
                <a:hlinkClick r:id="rId3"/>
              </a:rPr>
              <a:t>doi.org/10.18429/JACoW-IPAC2021-MOPAB274</a:t>
            </a:r>
            <a:endParaRPr lang="en-US" sz="1050" dirty="0" smtClean="0"/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en-US" sz="1050" dirty="0" err="1" smtClean="0"/>
              <a:t>M.Timoshenko</a:t>
            </a:r>
            <a:r>
              <a:rPr lang="en-US" sz="1050" dirty="0" smtClean="0"/>
              <a:t> et al., “VEPP-2000 </a:t>
            </a:r>
            <a:r>
              <a:rPr lang="en-US" sz="1050" dirty="0"/>
              <a:t>Collider Complex Operation in 2019-2021 </a:t>
            </a:r>
            <a:r>
              <a:rPr lang="en-US" sz="1050" dirty="0" smtClean="0"/>
              <a:t>Runs”, Proc RuPAC-2021, p.28, </a:t>
            </a:r>
            <a:r>
              <a:rPr lang="en-US" sz="1050" dirty="0">
                <a:hlinkClick r:id="rId4"/>
              </a:rPr>
              <a:t>https://doi.org/10.18429/JACoW-RuPAC2021-TUY01</a:t>
            </a: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62914" y="2099589"/>
            <a:ext cx="5560780" cy="4048400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lvl="0" indent="0" algn="l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Электрон-позитронный коллайдер ВЭПП</a:t>
            </a:r>
            <a:r>
              <a:rPr lang="ru-RU" sz="1600" dirty="0" smtClean="0">
                <a:solidFill>
                  <a:srgbClr val="16347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‑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2000, с диапазоном энергий от 160 до 1000 МэВ в пучке,</a:t>
            </a:r>
            <a:r>
              <a:rPr kumimoji="0" lang="ru-RU" sz="1600" b="0" i="0" u="none" strike="noStrike" kern="1200" cap="none" spc="0" normalizeH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приступил к набору данных с двумя детекторами СНД и КМД</a:t>
            </a:r>
            <a:r>
              <a:rPr lang="ru-RU" sz="1600" dirty="0">
                <a:solidFill>
                  <a:srgbClr val="16347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‑</a:t>
            </a:r>
            <a:r>
              <a:rPr kumimoji="0" lang="ru-RU" sz="1600" b="0" i="0" u="none" strike="noStrike" kern="1200" cap="none" spc="0" normalizeH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 в 2010 году. После завершения в 2016 году модернизации инжектора, позволившей на порядок повысить производительность по позитронам, ВЭПП</a:t>
            </a:r>
            <a:r>
              <a:rPr lang="ru-RU" sz="1600" dirty="0">
                <a:solidFill>
                  <a:srgbClr val="16347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‑</a:t>
            </a:r>
            <a:r>
              <a:rPr kumimoji="0" lang="ru-RU" sz="1600" b="0" i="0" u="none" strike="noStrike" kern="1200" cap="none" spc="0" normalizeH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2000 продолжает набор данных с постоянным наращиванием своей эффективности.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В 2020</a:t>
            </a:r>
            <a:r>
              <a:rPr lang="ru-RU" sz="1600" dirty="0" smtClean="0">
                <a:solidFill>
                  <a:srgbClr val="16347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‑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21 была достигнута рекордная</a:t>
            </a:r>
            <a:r>
              <a:rPr lang="en-US" sz="1600" dirty="0" smtClean="0">
                <a:solidFill>
                  <a:srgbClr val="163470"/>
                </a:solidFill>
                <a:latin typeface="Calibri"/>
              </a:rPr>
              <a:t>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для энергии пучков 950 МэВ пиковая светимость </a:t>
            </a:r>
            <a:r>
              <a:rPr lang="en-US" sz="1600" dirty="0" smtClean="0">
                <a:solidFill>
                  <a:srgbClr val="163470"/>
                </a:solidFill>
                <a:latin typeface="Calibri"/>
              </a:rPr>
              <a:t>L=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5</a:t>
            </a:r>
            <a:r>
              <a:rPr lang="ru-RU" sz="1600" dirty="0" smtClean="0">
                <a:solidFill>
                  <a:srgbClr val="163470"/>
                </a:solidFill>
                <a:latin typeface="Calibri"/>
                <a:sym typeface="Symbol" panose="05050102010706020507" pitchFamily="18" charset="2"/>
              </a:rPr>
              <a:t>10</a:t>
            </a:r>
            <a:r>
              <a:rPr lang="ru-RU" sz="1600" baseline="30000" dirty="0" smtClean="0">
                <a:solidFill>
                  <a:srgbClr val="163470"/>
                </a:solidFill>
                <a:latin typeface="Calibri"/>
                <a:sym typeface="Symbol" panose="05050102010706020507" pitchFamily="18" charset="2"/>
              </a:rPr>
              <a:t>31</a:t>
            </a:r>
            <a:r>
              <a:rPr lang="ru-RU" sz="1600" dirty="0" smtClean="0">
                <a:solidFill>
                  <a:srgbClr val="163470"/>
                </a:solidFill>
                <a:latin typeface="Calibri"/>
                <a:sym typeface="Symbol" panose="05050102010706020507" pitchFamily="18" charset="2"/>
              </a:rPr>
              <a:t>см</a:t>
            </a:r>
            <a:r>
              <a:rPr lang="ru-RU" sz="1600" baseline="30000" dirty="0" smtClean="0">
                <a:solidFill>
                  <a:srgbClr val="163470"/>
                </a:solidFill>
                <a:latin typeface="Calibri"/>
                <a:sym typeface="Symbol" panose="05050102010706020507" pitchFamily="18" charset="2"/>
              </a:rPr>
              <a:t>2</a:t>
            </a:r>
            <a:r>
              <a:rPr lang="ru-RU" sz="1600" dirty="0" smtClean="0">
                <a:solidFill>
                  <a:srgbClr val="163470"/>
                </a:solidFill>
                <a:latin typeface="Calibri"/>
                <a:sym typeface="Symbol" panose="05050102010706020507" pitchFamily="18" charset="2"/>
              </a:rPr>
              <a:t>с</a:t>
            </a:r>
            <a:r>
              <a:rPr lang="ru-RU" sz="1600" baseline="30000" dirty="0" smtClean="0">
                <a:solidFill>
                  <a:srgbClr val="163470"/>
                </a:solidFill>
                <a:latin typeface="Calibri"/>
                <a:sym typeface="Symbol" panose="05050102010706020507" pitchFamily="18" charset="2"/>
              </a:rPr>
              <a:t>1</a:t>
            </a:r>
            <a:r>
              <a:rPr lang="ru-RU" sz="1600" dirty="0" smtClean="0">
                <a:solidFill>
                  <a:srgbClr val="163470"/>
                </a:solidFill>
                <a:latin typeface="Calibri"/>
                <a:sym typeface="Symbol" panose="05050102010706020507" pitchFamily="18" charset="2"/>
              </a:rPr>
              <a:t> и рекордный суточный темп набора данных, составивший 2 </a:t>
            </a:r>
            <a:r>
              <a:rPr lang="ru-RU" sz="1600" dirty="0" err="1" smtClean="0">
                <a:solidFill>
                  <a:srgbClr val="163470"/>
                </a:solidFill>
                <a:latin typeface="Calibri"/>
                <a:sym typeface="Symbol" panose="05050102010706020507" pitchFamily="18" charset="2"/>
              </a:rPr>
              <a:t>пб</a:t>
            </a:r>
            <a:r>
              <a:rPr lang="ru-RU" sz="1600" baseline="30000" dirty="0">
                <a:solidFill>
                  <a:srgbClr val="163470"/>
                </a:solidFill>
                <a:latin typeface="Calibri"/>
                <a:sym typeface="Symbol" panose="05050102010706020507" pitchFamily="18" charset="2"/>
              </a:rPr>
              <a:t> 1</a:t>
            </a:r>
            <a:r>
              <a:rPr lang="ru-RU" sz="1600" dirty="0" smtClean="0">
                <a:solidFill>
                  <a:srgbClr val="163470"/>
                </a:solidFill>
                <a:latin typeface="Calibri"/>
                <a:sym typeface="Symbol" panose="05050102010706020507" pitchFamily="18" charset="2"/>
              </a:rPr>
              <a:t>. Это достижение – результат кропотливой работы по настройке накопительного кольца, повышению надёжности работы отдельных систем ускорительного комплекса, изучению динамики частиц и подавлению эффектов встречи, ограничивающих светимость установки.</a:t>
            </a:r>
            <a:endParaRPr kumimoji="0" lang="ru-RU" sz="1600" b="0" i="0" u="none" strike="noStrike" kern="1200" cap="none" spc="0" normalizeH="0" baseline="3000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19247" y="1330763"/>
            <a:ext cx="9931400" cy="341632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Достижение рекордной пиковой светимости и темпа набора данных на коллайдере ВЭПП-2000</a:t>
            </a:r>
            <a:endParaRPr lang="ru-RU" sz="1800" b="1" dirty="0">
              <a:solidFill>
                <a:srgbClr val="16347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7131" y="3943256"/>
            <a:ext cx="4529667" cy="261608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100" dirty="0" smtClean="0">
                <a:solidFill>
                  <a:srgbClr val="163470"/>
                </a:solidFill>
                <a:latin typeface="Calibri"/>
              </a:rPr>
              <a:t>Посуточный набор данных детектором КМД-3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7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083" y="246987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672" y="1753140"/>
            <a:ext cx="4906546" cy="219474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 rot="16200000">
            <a:off x="5064701" y="2360795"/>
            <a:ext cx="702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</a:rPr>
              <a:t>2020-21</a:t>
            </a:r>
            <a:endParaRPr lang="en-US" sz="1200" b="1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 rot="16200000">
            <a:off x="4595383" y="2360796"/>
            <a:ext cx="702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</a:rPr>
              <a:t>2019-20</a:t>
            </a:r>
            <a:endParaRPr lang="en-US" sz="1200" b="1" dirty="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 rot="16200000">
            <a:off x="4178554" y="2376185"/>
            <a:ext cx="6174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2018-19</a:t>
            </a:r>
            <a:endParaRPr lang="en-US" sz="1000" b="1" dirty="0"/>
          </a:p>
        </p:txBody>
      </p:sp>
      <p:sp>
        <p:nvSpPr>
          <p:cNvPr id="19" name="TextBox 18"/>
          <p:cNvSpPr txBox="1"/>
          <p:nvPr/>
        </p:nvSpPr>
        <p:spPr>
          <a:xfrm rot="16200000">
            <a:off x="3771163" y="2379024"/>
            <a:ext cx="6174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2017-18</a:t>
            </a:r>
            <a:endParaRPr lang="en-US" sz="1000" b="1" dirty="0"/>
          </a:p>
        </p:txBody>
      </p:sp>
      <p:sp>
        <p:nvSpPr>
          <p:cNvPr id="20" name="TextBox 19"/>
          <p:cNvSpPr txBox="1"/>
          <p:nvPr/>
        </p:nvSpPr>
        <p:spPr>
          <a:xfrm rot="16200000">
            <a:off x="3411694" y="2376186"/>
            <a:ext cx="6174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2016-17</a:t>
            </a:r>
            <a:endParaRPr lang="en-US" sz="1000" b="1" dirty="0"/>
          </a:p>
        </p:txBody>
      </p:sp>
      <p:sp>
        <p:nvSpPr>
          <p:cNvPr id="21" name="TextBox 20"/>
          <p:cNvSpPr txBox="1"/>
          <p:nvPr/>
        </p:nvSpPr>
        <p:spPr>
          <a:xfrm rot="16200000">
            <a:off x="1765919" y="3002086"/>
            <a:ext cx="6174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2012-13</a:t>
            </a:r>
            <a:endParaRPr lang="en-US" sz="1000" b="1" dirty="0"/>
          </a:p>
        </p:txBody>
      </p:sp>
      <p:sp>
        <p:nvSpPr>
          <p:cNvPr id="22" name="TextBox 21"/>
          <p:cNvSpPr txBox="1"/>
          <p:nvPr/>
        </p:nvSpPr>
        <p:spPr>
          <a:xfrm rot="16200000">
            <a:off x="1430554" y="3002086"/>
            <a:ext cx="6174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2011-12</a:t>
            </a:r>
            <a:endParaRPr lang="en-US" sz="1000" b="1" dirty="0"/>
          </a:p>
        </p:txBody>
      </p:sp>
      <p:sp>
        <p:nvSpPr>
          <p:cNvPr id="23" name="TextBox 22"/>
          <p:cNvSpPr txBox="1"/>
          <p:nvPr/>
        </p:nvSpPr>
        <p:spPr>
          <a:xfrm rot="16200000">
            <a:off x="1033619" y="3002086"/>
            <a:ext cx="6174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2010-11</a:t>
            </a:r>
            <a:endParaRPr lang="en-US" sz="1000" b="1" dirty="0"/>
          </a:p>
        </p:txBody>
      </p:sp>
      <p:sp>
        <p:nvSpPr>
          <p:cNvPr id="24" name="TextBox 23"/>
          <p:cNvSpPr txBox="1"/>
          <p:nvPr/>
        </p:nvSpPr>
        <p:spPr>
          <a:xfrm rot="16200000">
            <a:off x="698254" y="3002086"/>
            <a:ext cx="6174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2009-10</a:t>
            </a:r>
            <a:endParaRPr lang="en-US" sz="1000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425" y="4242133"/>
            <a:ext cx="3149600" cy="1670755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4125534" y="4777430"/>
            <a:ext cx="1600138" cy="60016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100" dirty="0" smtClean="0">
                <a:solidFill>
                  <a:srgbClr val="163470"/>
                </a:solidFill>
                <a:latin typeface="Calibri"/>
              </a:rPr>
              <a:t>Скриншот статусной страницы регулярной работы коллайдера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60873" y="3264622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Injector upgrade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7935</TotalTime>
  <Words>245</Words>
  <Application>Microsoft Office PowerPoint</Application>
  <PresentationFormat>Широкоэкранный</PresentationFormat>
  <Paragraphs>22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Open Sans</vt:lpstr>
      <vt:lpstr>Symbol</vt:lpstr>
      <vt:lpstr>Times New Roman</vt:lpstr>
      <vt:lpstr>Verdana</vt:lpstr>
      <vt:lpstr>Wingdings</vt:lpstr>
      <vt:lpstr>1_Тема Office</vt:lpstr>
      <vt:lpstr>Достижение рекордной пиковой светимости и темпа набора данных на коллайдере ВЭПП-2000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BINP User</cp:lastModifiedBy>
  <cp:revision>642</cp:revision>
  <cp:lastPrinted>2020-01-14T01:52:00Z</cp:lastPrinted>
  <dcterms:created xsi:type="dcterms:W3CDTF">2019-05-20T10:35:54Z</dcterms:created>
  <dcterms:modified xsi:type="dcterms:W3CDTF">2021-12-10T11:00:40Z</dcterms:modified>
</cp:coreProperties>
</file>