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5" d="100"/>
          <a:sy n="85" d="100"/>
        </p:scale>
        <p:origin x="67" y="331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8355" y="56554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83194" y="1605432"/>
            <a:ext cx="6070606" cy="64632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ea typeface="Verdana" pitchFamily="34" charset="0"/>
              </a:rPr>
              <a:t>Авторы</a:t>
            </a:r>
            <a:r>
              <a:rPr lang="ru-RU" b="1" i="1" dirty="0">
                <a:solidFill>
                  <a:srgbClr val="1B4089"/>
                </a:solidFill>
                <a:ea typeface="Verdana" pitchFamily="34" charset="0"/>
              </a:rPr>
              <a:t>:___Н.К. </a:t>
            </a:r>
            <a:r>
              <a:rPr lang="ru-RU" b="1" i="1" dirty="0" err="1">
                <a:solidFill>
                  <a:srgbClr val="1B4089"/>
                </a:solidFill>
                <a:ea typeface="Verdana" pitchFamily="34" charset="0"/>
              </a:rPr>
              <a:t>Куксанов</a:t>
            </a:r>
            <a:r>
              <a:rPr lang="ru-RU" b="1" i="1" dirty="0">
                <a:solidFill>
                  <a:srgbClr val="1B4089"/>
                </a:solidFill>
                <a:ea typeface="Verdana" pitchFamily="34" charset="0"/>
              </a:rPr>
              <a:t>, Д.С. Воробьев, Р.А. </a:t>
            </a:r>
            <a:r>
              <a:rPr lang="ru-RU" b="1" i="1" dirty="0" err="1">
                <a:solidFill>
                  <a:srgbClr val="1B4089"/>
                </a:solidFill>
                <a:ea typeface="Verdana" pitchFamily="34" charset="0"/>
              </a:rPr>
              <a:t>Салимов</a:t>
            </a:r>
            <a:r>
              <a:rPr lang="ru-RU" b="1" i="1" dirty="0">
                <a:solidFill>
                  <a:srgbClr val="1B4089"/>
                </a:solidFill>
                <a:ea typeface="Verdana" pitchFamily="34" charset="0"/>
              </a:rPr>
              <a:t>, С.Н. Фадеев, Ю.И. Голубенко, Е.  </a:t>
            </a:r>
            <a:r>
              <a:rPr lang="ru-RU" b="1" i="1" dirty="0" err="1" smtClean="0">
                <a:solidFill>
                  <a:srgbClr val="1B4089"/>
                </a:solidFill>
                <a:ea typeface="Verdana" pitchFamily="34" charset="0"/>
              </a:rPr>
              <a:t>Домаров</a:t>
            </a: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914" y="5721891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09701" y="2108668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Новый ускоритель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имеет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наименование ЭЛВ-15.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При максимальной энергии электронов  3 МэВ мощность выведенного в атмосферу электронного пучка составляет 100 КВт. Ускоритель представляет собой высоковольтный выпрямитель со встроенной внутрь ускорительной трубкой. Электронный пучок выводится в атмосферу через окно из титановой фольги. Подобные машины в России не производятся.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Есть либо 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DC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ускорители с меньшей энергией и мощностью  до 100 кВт, либо 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RF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ускорители с большей энергией, но существенно меньшей мощностью. Особенностью ускорителя является, то что он предназначен для непрерывной работы в режимах вплоть до 7/24 в условиях промышленных предприятий. Ускоритель востребован и на него уже заключены договора. Срок действия патентов, как и на все ЭЛВ истек.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0034" y="5267843"/>
            <a:ext cx="4529667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 Общий вид высоковольтного выпрямителя ускорителя ЭЛВ-15 и ускоритель ЭЛВ-15 в процессе сборки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080" y="1928597"/>
            <a:ext cx="1374818" cy="3279894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/>
          <a:srcRect l="5256" r="8339"/>
          <a:stretch/>
        </p:blipFill>
        <p:spPr>
          <a:xfrm>
            <a:off x="2724636" y="2048596"/>
            <a:ext cx="2041635" cy="312773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61108" y="1049424"/>
            <a:ext cx="83317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Мощный ускоритель непрерывного действия для применения в радиационных технологиях с энергией 3 МэВ и мощностью выведенного пучка 100 </a:t>
            </a:r>
            <a:r>
              <a:rPr lang="ru-RU" b="1" dirty="0" err="1"/>
              <a:t>кВТ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17812" y="5813816"/>
            <a:ext cx="1075061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err="1">
                <a:ea typeface="Times New Roman" panose="02020603050405020304" pitchFamily="18" charset="0"/>
              </a:rPr>
              <a:t>Vorobev</a:t>
            </a:r>
            <a:r>
              <a:rPr lang="en-US" sz="1100" b="1" dirty="0">
                <a:ea typeface="Times New Roman" panose="02020603050405020304" pitchFamily="18" charset="0"/>
              </a:rPr>
              <a:t> D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S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Domarov</a:t>
            </a:r>
            <a:r>
              <a:rPr lang="en-US" sz="1100" b="1" dirty="0">
                <a:ea typeface="Times New Roman" panose="02020603050405020304" pitchFamily="18" charset="0"/>
              </a:rPr>
              <a:t> E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V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Golkovskii</a:t>
            </a:r>
            <a:r>
              <a:rPr lang="en-US" sz="1100" b="1" dirty="0">
                <a:ea typeface="Times New Roman" panose="02020603050405020304" pitchFamily="18" charset="0"/>
              </a:rPr>
              <a:t> M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G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Golubenko</a:t>
            </a:r>
            <a:r>
              <a:rPr lang="en-US" sz="1100" b="1" dirty="0">
                <a:ea typeface="Times New Roman" panose="02020603050405020304" pitchFamily="18" charset="0"/>
              </a:rPr>
              <a:t> Yu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I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Korchagin</a:t>
            </a:r>
            <a:r>
              <a:rPr lang="en-US" sz="1100" b="1" dirty="0">
                <a:ea typeface="Times New Roman" panose="02020603050405020304" pitchFamily="18" charset="0"/>
              </a:rPr>
              <a:t> A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I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Kogut</a:t>
            </a:r>
            <a:r>
              <a:rPr lang="en-US" sz="1100" b="1" dirty="0">
                <a:ea typeface="Times New Roman" panose="02020603050405020304" pitchFamily="18" charset="0"/>
              </a:rPr>
              <a:t> D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A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>
                <a:ea typeface="Times New Roman" panose="02020603050405020304" pitchFamily="18" charset="0"/>
              </a:rPr>
              <a:t>Kuksanov N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K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Salimov</a:t>
            </a:r>
            <a:r>
              <a:rPr lang="en-US" sz="1100" b="1" dirty="0">
                <a:ea typeface="Times New Roman" panose="02020603050405020304" pitchFamily="18" charset="0"/>
              </a:rPr>
              <a:t> R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A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>
                <a:ea typeface="Times New Roman" panose="02020603050405020304" pitchFamily="18" charset="0"/>
              </a:rPr>
              <a:t>Semenov A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V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Fadeev</a:t>
            </a:r>
            <a:r>
              <a:rPr lang="en-US" sz="1100" b="1" dirty="0">
                <a:ea typeface="Times New Roman" panose="02020603050405020304" pitchFamily="18" charset="0"/>
              </a:rPr>
              <a:t> S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N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Lavrukhin</a:t>
            </a:r>
            <a:r>
              <a:rPr lang="en-US" sz="1100" b="1" dirty="0">
                <a:ea typeface="Times New Roman" panose="02020603050405020304" pitchFamily="18" charset="0"/>
              </a:rPr>
              <a:t> A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V</a:t>
            </a:r>
            <a:r>
              <a:rPr lang="ru-RU" sz="1100" b="1" dirty="0">
                <a:ea typeface="Times New Roman" panose="02020603050405020304" pitchFamily="18" charset="0"/>
              </a:rPr>
              <a:t>., </a:t>
            </a:r>
            <a:r>
              <a:rPr lang="en-US" sz="1100" b="1" dirty="0" err="1">
                <a:ea typeface="Times New Roman" panose="02020603050405020304" pitchFamily="18" charset="0"/>
              </a:rPr>
              <a:t>Nemytov</a:t>
            </a:r>
            <a:r>
              <a:rPr lang="en-US" sz="1100" b="1" dirty="0">
                <a:ea typeface="Times New Roman" panose="02020603050405020304" pitchFamily="18" charset="0"/>
              </a:rPr>
              <a:t> P</a:t>
            </a:r>
            <a:r>
              <a:rPr lang="ru-RU" sz="1100" b="1" dirty="0">
                <a:ea typeface="Times New Roman" panose="02020603050405020304" pitchFamily="18" charset="0"/>
              </a:rPr>
              <a:t>.</a:t>
            </a:r>
            <a:r>
              <a:rPr lang="en-US" sz="1100" b="1" dirty="0">
                <a:ea typeface="Times New Roman" panose="02020603050405020304" pitchFamily="18" charset="0"/>
              </a:rPr>
              <a:t>I</a:t>
            </a:r>
            <a:r>
              <a:rPr lang="ru-RU" sz="1100" b="1" dirty="0">
                <a:ea typeface="Times New Roman" panose="02020603050405020304" pitchFamily="18" charset="0"/>
              </a:rPr>
              <a:t>. 	</a:t>
            </a:r>
            <a:r>
              <a:rPr lang="en-US" sz="1100" b="1" dirty="0">
                <a:ea typeface="Times New Roman" panose="02020603050405020304" pitchFamily="18" charset="0"/>
              </a:rPr>
              <a:t>Accelerators of ELV series: current status and further development // XXVII Russian Particle Accelerator Conference (</a:t>
            </a:r>
            <a:r>
              <a:rPr lang="en-US" sz="1100" b="1" dirty="0" err="1">
                <a:ea typeface="Times New Roman" panose="02020603050405020304" pitchFamily="18" charset="0"/>
              </a:rPr>
              <a:t>RuPAC</a:t>
            </a:r>
            <a:r>
              <a:rPr lang="en-US" sz="1100" b="1" dirty="0">
                <a:ea typeface="Times New Roman" panose="02020603050405020304" pitchFamily="18" charset="0"/>
              </a:rPr>
              <a:t>–2021), </a:t>
            </a:r>
            <a:r>
              <a:rPr lang="en-US" sz="1100" b="1" dirty="0" err="1">
                <a:ea typeface="Times New Roman" panose="02020603050405020304" pitchFamily="18" charset="0"/>
              </a:rPr>
              <a:t>Alushta</a:t>
            </a:r>
            <a:r>
              <a:rPr lang="en-US" sz="1100" b="1" dirty="0">
                <a:ea typeface="Times New Roman" panose="02020603050405020304" pitchFamily="18" charset="0"/>
              </a:rPr>
              <a:t>, 26 September - 2 October 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8021</TotalTime>
  <Words>249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Kuksanov</cp:lastModifiedBy>
  <cp:revision>645</cp:revision>
  <cp:lastPrinted>2020-01-14T01:52:00Z</cp:lastPrinted>
  <dcterms:created xsi:type="dcterms:W3CDTF">2019-05-20T10:35:54Z</dcterms:created>
  <dcterms:modified xsi:type="dcterms:W3CDTF">2021-12-06T08:39:24Z</dcterms:modified>
</cp:coreProperties>
</file>