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63470"/>
    <a:srgbClr val="FF3300"/>
    <a:srgbClr val="F43F06"/>
    <a:srgbClr val="00CC00"/>
    <a:srgbClr val="ECE890"/>
    <a:srgbClr val="B5C9F1"/>
    <a:srgbClr val="18397A"/>
    <a:srgbClr val="1B4089"/>
    <a:srgbClr val="008A3E"/>
    <a:srgbClr val="F0FA7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18" d="100"/>
          <a:sy n="118" d="100"/>
        </p:scale>
        <p:origin x="-1026" y="-102"/>
      </p:cViewPr>
      <p:guideLst>
        <p:guide orient="horz" pos="2160"/>
        <p:guide orient="horz" pos="215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  <a:endParaRPr lang="ru-RU" b="1" dirty="0">
              <a:solidFill>
                <a:srgbClr val="1B408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10.12.2021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10.12.2021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10.12.2021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10.12.2021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10.12.2021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10.12.2021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10.12.2021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10.12.2021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10.12.2021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10.12.2021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академии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79732" y="1593368"/>
            <a:ext cx="11414774" cy="1154160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r>
              <a:rPr kumimoji="0" lang="ru-RU" sz="105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Авторы:</a:t>
            </a:r>
            <a:r>
              <a:rPr kumimoji="0" lang="en-US" sz="105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 </a:t>
            </a:r>
            <a:r>
              <a:rPr lang="ru-RU" sz="1050" dirty="0" smtClean="0">
                <a:solidFill>
                  <a:schemeClr val="accent5"/>
                </a:solidFill>
              </a:rPr>
              <a:t>А</a:t>
            </a:r>
            <a:r>
              <a:rPr lang="ru-RU" sz="1050" dirty="0" smtClean="0">
                <a:solidFill>
                  <a:schemeClr val="accent5"/>
                </a:solidFill>
              </a:rPr>
              <a:t>. Тузиков</a:t>
            </a:r>
            <a:r>
              <a:rPr lang="ru-RU" sz="1050" baseline="30000" dirty="0" smtClean="0">
                <a:solidFill>
                  <a:schemeClr val="accent5"/>
                </a:solidFill>
              </a:rPr>
              <a:t>1)</a:t>
            </a:r>
            <a:r>
              <a:rPr lang="ru-RU" sz="1050" dirty="0" smtClean="0">
                <a:solidFill>
                  <a:schemeClr val="accent5"/>
                </a:solidFill>
              </a:rPr>
              <a:t> , O. Анчугов</a:t>
            </a:r>
            <a:r>
              <a:rPr lang="ru-RU" sz="1050" baseline="30000" dirty="0" smtClean="0">
                <a:solidFill>
                  <a:schemeClr val="accent5"/>
                </a:solidFill>
              </a:rPr>
              <a:t>2)</a:t>
            </a:r>
            <a:r>
              <a:rPr lang="ru-RU" sz="1050" dirty="0" smtClean="0">
                <a:solidFill>
                  <a:schemeClr val="accent5"/>
                </a:solidFill>
              </a:rPr>
              <a:t> , A. Базанов</a:t>
            </a:r>
            <a:r>
              <a:rPr lang="ru-RU" sz="1050" baseline="30000" dirty="0" smtClean="0">
                <a:solidFill>
                  <a:schemeClr val="accent5"/>
                </a:solidFill>
              </a:rPr>
              <a:t>1)</a:t>
            </a:r>
            <a:r>
              <a:rPr lang="ru-RU" sz="1050" dirty="0" smtClean="0">
                <a:solidFill>
                  <a:schemeClr val="accent5"/>
                </a:solidFill>
              </a:rPr>
              <a:t>, E. Бехтенёв</a:t>
            </a:r>
            <a:r>
              <a:rPr lang="ru-RU" sz="1050" baseline="30000" dirty="0" smtClean="0">
                <a:solidFill>
                  <a:schemeClr val="accent5"/>
                </a:solidFill>
              </a:rPr>
              <a:t>2)</a:t>
            </a:r>
            <a:r>
              <a:rPr lang="ru-RU" sz="1050" dirty="0" smtClean="0">
                <a:solidFill>
                  <a:schemeClr val="accent5"/>
                </a:solidFill>
              </a:rPr>
              <a:t>, O. Беликов</a:t>
            </a:r>
            <a:r>
              <a:rPr lang="ru-RU" sz="1050" baseline="30000" dirty="0" smtClean="0">
                <a:solidFill>
                  <a:schemeClr val="accent5"/>
                </a:solidFill>
              </a:rPr>
              <a:t>2)</a:t>
            </a:r>
            <a:r>
              <a:rPr lang="ru-RU" sz="1050" dirty="0" smtClean="0">
                <a:solidFill>
                  <a:schemeClr val="accent5"/>
                </a:solidFill>
              </a:rPr>
              <a:t>, Л. Белова</a:t>
            </a:r>
            <a:r>
              <a:rPr lang="ru-RU" sz="1050" baseline="30000" dirty="0" smtClean="0">
                <a:solidFill>
                  <a:schemeClr val="accent5"/>
                </a:solidFill>
              </a:rPr>
              <a:t>2)</a:t>
            </a:r>
            <a:r>
              <a:rPr lang="ru-RU" sz="1050" dirty="0" smtClean="0">
                <a:solidFill>
                  <a:schemeClr val="accent5"/>
                </a:solidFill>
              </a:rPr>
              <a:t>, A. Бутенко</a:t>
            </a:r>
            <a:r>
              <a:rPr lang="ru-RU" sz="1050" baseline="30000" dirty="0" smtClean="0">
                <a:solidFill>
                  <a:schemeClr val="accent5"/>
                </a:solidFill>
              </a:rPr>
              <a:t>1)</a:t>
            </a:r>
            <a:r>
              <a:rPr lang="ru-RU" sz="1050" dirty="0" smtClean="0">
                <a:solidFill>
                  <a:schemeClr val="accent5"/>
                </a:solidFill>
              </a:rPr>
              <a:t>, A. Долгов, A. Галимов</a:t>
            </a:r>
            <a:r>
              <a:rPr lang="ru-RU" sz="1050" baseline="30000" dirty="0" smtClean="0">
                <a:solidFill>
                  <a:schemeClr val="accent5"/>
                </a:solidFill>
              </a:rPr>
              <a:t>1)</a:t>
            </a:r>
            <a:r>
              <a:rPr lang="ru-RU" sz="1050" dirty="0" smtClean="0">
                <a:solidFill>
                  <a:schemeClr val="accent5"/>
                </a:solidFill>
              </a:rPr>
              <a:t>, A. Жуков</a:t>
            </a:r>
            <a:r>
              <a:rPr lang="ru-RU" sz="1050" baseline="30000" dirty="0" smtClean="0">
                <a:solidFill>
                  <a:schemeClr val="accent5"/>
                </a:solidFill>
              </a:rPr>
              <a:t>2)</a:t>
            </a:r>
            <a:r>
              <a:rPr lang="ru-RU" sz="1050" dirty="0" smtClean="0">
                <a:solidFill>
                  <a:schemeClr val="accent5"/>
                </a:solidFill>
              </a:rPr>
              <a:t>, A. Журавлёв</a:t>
            </a:r>
            <a:r>
              <a:rPr lang="ru-RU" sz="1050" baseline="30000" dirty="0" smtClean="0">
                <a:solidFill>
                  <a:schemeClr val="accent5"/>
                </a:solidFill>
              </a:rPr>
              <a:t>2)</a:t>
            </a:r>
            <a:r>
              <a:rPr lang="ru-RU" sz="1050" dirty="0" smtClean="0">
                <a:solidFill>
                  <a:schemeClr val="accent5"/>
                </a:solidFill>
              </a:rPr>
              <a:t>, В. Карпинский</a:t>
            </a:r>
            <a:r>
              <a:rPr lang="ru-RU" sz="1050" baseline="30000" dirty="0" smtClean="0">
                <a:solidFill>
                  <a:schemeClr val="accent5"/>
                </a:solidFill>
              </a:rPr>
              <a:t>1)</a:t>
            </a:r>
            <a:r>
              <a:rPr lang="ru-RU" sz="1050" dirty="0" smtClean="0">
                <a:solidFill>
                  <a:schemeClr val="accent5"/>
                </a:solidFill>
              </a:rPr>
              <a:t>, Г. Карпов</a:t>
            </a:r>
            <a:r>
              <a:rPr lang="ru-RU" sz="1050" baseline="30000" dirty="0" smtClean="0">
                <a:solidFill>
                  <a:schemeClr val="accent5"/>
                </a:solidFill>
              </a:rPr>
              <a:t>2)</a:t>
            </a:r>
            <a:r>
              <a:rPr lang="ru-RU" sz="1050" dirty="0" smtClean="0">
                <a:solidFill>
                  <a:schemeClr val="accent5"/>
                </a:solidFill>
              </a:rPr>
              <a:t>, В. Киселёв</a:t>
            </a:r>
            <a:r>
              <a:rPr lang="ru-RU" sz="1050" baseline="30000" dirty="0" smtClean="0">
                <a:solidFill>
                  <a:schemeClr val="accent5"/>
                </a:solidFill>
              </a:rPr>
              <a:t>2)</a:t>
            </a:r>
            <a:r>
              <a:rPr lang="ru-RU" sz="1050" dirty="0" smtClean="0">
                <a:solidFill>
                  <a:schemeClr val="accent5"/>
                </a:solidFill>
              </a:rPr>
              <a:t>, С. Колесников</a:t>
            </a:r>
            <a:r>
              <a:rPr lang="ru-RU" sz="1050" baseline="30000" dirty="0" smtClean="0">
                <a:solidFill>
                  <a:schemeClr val="accent5"/>
                </a:solidFill>
              </a:rPr>
              <a:t>1)</a:t>
            </a:r>
            <a:r>
              <a:rPr lang="ru-RU" sz="1050" dirty="0" smtClean="0">
                <a:solidFill>
                  <a:schemeClr val="accent5"/>
                </a:solidFill>
              </a:rPr>
              <a:t>, С. Костромин</a:t>
            </a:r>
            <a:r>
              <a:rPr lang="ru-RU" sz="1050" baseline="30000" dirty="0" smtClean="0">
                <a:solidFill>
                  <a:schemeClr val="accent5"/>
                </a:solidFill>
              </a:rPr>
              <a:t>1)</a:t>
            </a:r>
            <a:r>
              <a:rPr lang="ru-RU" sz="1050" dirty="0" smtClean="0">
                <a:solidFill>
                  <a:schemeClr val="accent5"/>
                </a:solidFill>
              </a:rPr>
              <a:t>, A. Краснов</a:t>
            </a:r>
            <a:r>
              <a:rPr lang="ru-RU" sz="1050" baseline="30000" dirty="0" smtClean="0">
                <a:solidFill>
                  <a:schemeClr val="accent5"/>
                </a:solidFill>
              </a:rPr>
              <a:t>2)</a:t>
            </a:r>
            <a:r>
              <a:rPr lang="ru-RU" sz="1050" dirty="0" smtClean="0">
                <a:solidFill>
                  <a:schemeClr val="accent5"/>
                </a:solidFill>
              </a:rPr>
              <a:t>, A. Кудашкин</a:t>
            </a:r>
            <a:r>
              <a:rPr lang="ru-RU" sz="1050" baseline="30000" dirty="0" smtClean="0">
                <a:solidFill>
                  <a:schemeClr val="accent5"/>
                </a:solidFill>
              </a:rPr>
              <a:t>1)</a:t>
            </a:r>
            <a:r>
              <a:rPr lang="ru-RU" sz="1050" dirty="0" smtClean="0">
                <a:solidFill>
                  <a:schemeClr val="accent5"/>
                </a:solidFill>
              </a:rPr>
              <a:t>, O. Кунченко</a:t>
            </a:r>
            <a:r>
              <a:rPr lang="ru-RU" sz="1050" baseline="30000" dirty="0" smtClean="0">
                <a:solidFill>
                  <a:schemeClr val="accent5"/>
                </a:solidFill>
              </a:rPr>
              <a:t>1)</a:t>
            </a:r>
            <a:r>
              <a:rPr lang="ru-RU" sz="1050" dirty="0" smtClean="0">
                <a:solidFill>
                  <a:schemeClr val="accent5"/>
                </a:solidFill>
              </a:rPr>
              <a:t>, В. Кузьминых</a:t>
            </a:r>
            <a:r>
              <a:rPr lang="ru-RU" sz="1050" baseline="30000" dirty="0" smtClean="0">
                <a:solidFill>
                  <a:schemeClr val="accent5"/>
                </a:solidFill>
              </a:rPr>
              <a:t>2)</a:t>
            </a:r>
            <a:r>
              <a:rPr lang="ru-RU" sz="1050" dirty="0" smtClean="0">
                <a:solidFill>
                  <a:schemeClr val="accent5"/>
                </a:solidFill>
              </a:rPr>
              <a:t>, A. Лисицин</a:t>
            </a:r>
            <a:r>
              <a:rPr lang="ru-RU" sz="1050" baseline="30000" dirty="0" smtClean="0">
                <a:solidFill>
                  <a:schemeClr val="accent5"/>
                </a:solidFill>
              </a:rPr>
              <a:t>2)</a:t>
            </a:r>
            <a:r>
              <a:rPr lang="ru-RU" sz="1050" dirty="0" smtClean="0">
                <a:solidFill>
                  <a:schemeClr val="accent5"/>
                </a:solidFill>
              </a:rPr>
              <a:t>, И. Мешков</a:t>
            </a:r>
            <a:r>
              <a:rPr lang="ru-RU" sz="1050" baseline="30000" dirty="0" smtClean="0">
                <a:solidFill>
                  <a:schemeClr val="accent5"/>
                </a:solidFill>
              </a:rPr>
              <a:t>1)</a:t>
            </a:r>
            <a:r>
              <a:rPr lang="ru-RU" sz="1050" dirty="0" smtClean="0">
                <a:solidFill>
                  <a:schemeClr val="accent5"/>
                </a:solidFill>
              </a:rPr>
              <a:t>, O. Мешков</a:t>
            </a:r>
            <a:r>
              <a:rPr lang="ru-RU" sz="1050" baseline="30000" dirty="0" smtClean="0">
                <a:solidFill>
                  <a:schemeClr val="accent5"/>
                </a:solidFill>
              </a:rPr>
              <a:t> 2)</a:t>
            </a:r>
            <a:r>
              <a:rPr lang="ru-RU" sz="1050" dirty="0" smtClean="0">
                <a:solidFill>
                  <a:schemeClr val="accent5"/>
                </a:solidFill>
              </a:rPr>
              <a:t>, Д. Никофоров</a:t>
            </a:r>
            <a:r>
              <a:rPr lang="ru-RU" sz="1050" baseline="30000" dirty="0" smtClean="0">
                <a:solidFill>
                  <a:schemeClr val="accent5"/>
                </a:solidFill>
              </a:rPr>
              <a:t>1)</a:t>
            </a:r>
            <a:r>
              <a:rPr lang="ru-RU" sz="1050" dirty="0" smtClean="0">
                <a:solidFill>
                  <a:schemeClr val="accent5"/>
                </a:solidFill>
              </a:rPr>
              <a:t>, И. Окунев</a:t>
            </a:r>
            <a:r>
              <a:rPr lang="ru-RU" sz="1050" baseline="30000" dirty="0" smtClean="0">
                <a:solidFill>
                  <a:schemeClr val="accent5"/>
                </a:solidFill>
              </a:rPr>
              <a:t>2)</a:t>
            </a:r>
            <a:r>
              <a:rPr lang="ru-RU" sz="1050" dirty="0" smtClean="0">
                <a:solidFill>
                  <a:schemeClr val="accent5"/>
                </a:solidFill>
              </a:rPr>
              <a:t>, A. Павленко</a:t>
            </a:r>
            <a:r>
              <a:rPr lang="ru-RU" sz="1050" baseline="30000" dirty="0" smtClean="0">
                <a:solidFill>
                  <a:schemeClr val="accent5"/>
                </a:solidFill>
              </a:rPr>
              <a:t>2)</a:t>
            </a:r>
            <a:r>
              <a:rPr lang="ru-RU" sz="1050" dirty="0" smtClean="0">
                <a:solidFill>
                  <a:schemeClr val="accent5"/>
                </a:solidFill>
              </a:rPr>
              <a:t>, П. Пиминов</a:t>
            </a:r>
            <a:r>
              <a:rPr lang="ru-RU" sz="1050" baseline="30000" dirty="0" smtClean="0">
                <a:solidFill>
                  <a:schemeClr val="accent5"/>
                </a:solidFill>
              </a:rPr>
              <a:t>2)</a:t>
            </a:r>
            <a:r>
              <a:rPr lang="ru-RU" sz="1050" dirty="0" smtClean="0">
                <a:solidFill>
                  <a:schemeClr val="accent5"/>
                </a:solidFill>
              </a:rPr>
              <a:t>, A. Рахимов</a:t>
            </a:r>
            <a:r>
              <a:rPr lang="ru-RU" sz="1050" baseline="30000" dirty="0" smtClean="0">
                <a:solidFill>
                  <a:schemeClr val="accent5"/>
                </a:solidFill>
              </a:rPr>
              <a:t>2)</a:t>
            </a:r>
            <a:r>
              <a:rPr lang="ru-RU" sz="1050" dirty="0" smtClean="0">
                <a:solidFill>
                  <a:schemeClr val="accent5"/>
                </a:solidFill>
              </a:rPr>
              <a:t>, С. Романов</a:t>
            </a:r>
            <a:r>
              <a:rPr lang="ru-RU" sz="1050" baseline="30000" dirty="0" smtClean="0">
                <a:solidFill>
                  <a:schemeClr val="accent5"/>
                </a:solidFill>
              </a:rPr>
              <a:t>1)</a:t>
            </a:r>
            <a:r>
              <a:rPr lang="ru-RU" sz="1050" dirty="0" smtClean="0">
                <a:solidFill>
                  <a:schemeClr val="accent5"/>
                </a:solidFill>
              </a:rPr>
              <a:t>, Н. Рубаков</a:t>
            </a:r>
            <a:r>
              <a:rPr lang="ru-RU" sz="1050" baseline="30000" dirty="0" smtClean="0">
                <a:solidFill>
                  <a:schemeClr val="accent5"/>
                </a:solidFill>
              </a:rPr>
              <a:t>1)</a:t>
            </a:r>
            <a:r>
              <a:rPr lang="ru-RU" sz="1050" dirty="0" smtClean="0">
                <a:solidFill>
                  <a:schemeClr val="accent5"/>
                </a:solidFill>
              </a:rPr>
              <a:t>, В. Селезнёв</a:t>
            </a:r>
            <a:r>
              <a:rPr lang="ru-RU" sz="1050" baseline="30000" dirty="0" smtClean="0">
                <a:solidFill>
                  <a:schemeClr val="accent5"/>
                </a:solidFill>
              </a:rPr>
              <a:t>1)</a:t>
            </a:r>
            <a:r>
              <a:rPr lang="ru-RU" sz="1050" dirty="0" smtClean="0">
                <a:solidFill>
                  <a:schemeClr val="accent5"/>
                </a:solidFill>
              </a:rPr>
              <a:t>, Д. Сенков</a:t>
            </a:r>
            <a:r>
              <a:rPr lang="ru-RU" sz="1050" baseline="30000" dirty="0" smtClean="0">
                <a:solidFill>
                  <a:schemeClr val="accent5"/>
                </a:solidFill>
              </a:rPr>
              <a:t>2)</a:t>
            </a:r>
            <a:r>
              <a:rPr lang="ru-RU" sz="1050" dirty="0" smtClean="0">
                <a:solidFill>
                  <a:schemeClr val="accent5"/>
                </a:solidFill>
              </a:rPr>
              <a:t>, A. Сидорин</a:t>
            </a:r>
            <a:r>
              <a:rPr lang="ru-RU" sz="1050" baseline="30000" dirty="0" smtClean="0">
                <a:solidFill>
                  <a:schemeClr val="accent5"/>
                </a:solidFill>
              </a:rPr>
              <a:t>1)</a:t>
            </a:r>
            <a:r>
              <a:rPr lang="ru-RU" sz="1050" dirty="0" smtClean="0">
                <a:solidFill>
                  <a:schemeClr val="accent5"/>
                </a:solidFill>
              </a:rPr>
              <a:t>, A. Сидоров</a:t>
            </a:r>
            <a:r>
              <a:rPr lang="ru-RU" sz="1050" baseline="30000" dirty="0" smtClean="0">
                <a:solidFill>
                  <a:schemeClr val="accent5"/>
                </a:solidFill>
              </a:rPr>
              <a:t>1)</a:t>
            </a:r>
            <a:r>
              <a:rPr lang="ru-RU" sz="1050" dirty="0" smtClean="0">
                <a:solidFill>
                  <a:schemeClr val="accent5"/>
                </a:solidFill>
              </a:rPr>
              <a:t>, С. Синяткин</a:t>
            </a:r>
            <a:r>
              <a:rPr lang="ru-RU" sz="1050" baseline="30000" dirty="0" smtClean="0">
                <a:solidFill>
                  <a:schemeClr val="accent5"/>
                </a:solidFill>
              </a:rPr>
              <a:t>2)</a:t>
            </a:r>
            <a:r>
              <a:rPr lang="ru-RU" sz="1050" dirty="0" smtClean="0">
                <a:solidFill>
                  <a:schemeClr val="accent5"/>
                </a:solidFill>
              </a:rPr>
              <a:t>, E. Сыресин</a:t>
            </a:r>
            <a:r>
              <a:rPr lang="ru-RU" sz="1050" baseline="30000" dirty="0" smtClean="0">
                <a:solidFill>
                  <a:schemeClr val="accent5"/>
                </a:solidFill>
              </a:rPr>
              <a:t>1)</a:t>
            </a:r>
            <a:r>
              <a:rPr lang="ru-RU" sz="1050" dirty="0" smtClean="0">
                <a:solidFill>
                  <a:schemeClr val="accent5"/>
                </a:solidFill>
              </a:rPr>
              <a:t>, A. Фатеев</a:t>
            </a:r>
            <a:r>
              <a:rPr lang="ru-RU" sz="1050" baseline="30000" dirty="0" smtClean="0">
                <a:solidFill>
                  <a:schemeClr val="accent5"/>
                </a:solidFill>
              </a:rPr>
              <a:t>1)</a:t>
            </a:r>
            <a:r>
              <a:rPr lang="ru-RU" sz="1050" dirty="0" smtClean="0">
                <a:solidFill>
                  <a:schemeClr val="accent5"/>
                </a:solidFill>
              </a:rPr>
              <a:t>, С. Шиянков</a:t>
            </a:r>
            <a:r>
              <a:rPr lang="ru-RU" sz="1050" baseline="30000" dirty="0" smtClean="0">
                <a:solidFill>
                  <a:schemeClr val="accent5"/>
                </a:solidFill>
              </a:rPr>
              <a:t>2)</a:t>
            </a:r>
            <a:r>
              <a:rPr lang="ru-RU" sz="1050" dirty="0" smtClean="0">
                <a:solidFill>
                  <a:schemeClr val="accent5"/>
                </a:solidFill>
              </a:rPr>
              <a:t>, Д. Шведов</a:t>
            </a:r>
            <a:r>
              <a:rPr lang="ru-RU" sz="1050" baseline="30000" dirty="0" smtClean="0">
                <a:solidFill>
                  <a:schemeClr val="accent5"/>
                </a:solidFill>
              </a:rPr>
              <a:t>2)</a:t>
            </a:r>
            <a:r>
              <a:rPr lang="ru-RU" sz="1050" dirty="0" smtClean="0">
                <a:solidFill>
                  <a:schemeClr val="accent5"/>
                </a:solidFill>
              </a:rPr>
              <a:t>, В. Шветсов</a:t>
            </a:r>
            <a:r>
              <a:rPr lang="ru-RU" sz="1050" baseline="30000" dirty="0" smtClean="0">
                <a:solidFill>
                  <a:schemeClr val="accent5"/>
                </a:solidFill>
              </a:rPr>
              <a:t>1)</a:t>
            </a:r>
            <a:endParaRPr lang="ru-RU" sz="1050" dirty="0" smtClean="0">
              <a:solidFill>
                <a:schemeClr val="accent5"/>
              </a:solidFill>
            </a:endParaRPr>
          </a:p>
          <a:p>
            <a:r>
              <a:rPr lang="ru-RU" sz="1050" baseline="30000" dirty="0" smtClean="0">
                <a:solidFill>
                  <a:schemeClr val="accent5"/>
                </a:solidFill>
              </a:rPr>
              <a:t>1)</a:t>
            </a:r>
            <a:r>
              <a:rPr lang="ru-RU" sz="1050" dirty="0" smtClean="0">
                <a:solidFill>
                  <a:schemeClr val="accent5"/>
                </a:solidFill>
              </a:rPr>
              <a:t> Объединённый институт ядерных исследований, Дубна</a:t>
            </a:r>
          </a:p>
          <a:p>
            <a:r>
              <a:rPr lang="ru-RU" sz="1050" baseline="30000" dirty="0" smtClean="0">
                <a:solidFill>
                  <a:schemeClr val="accent5"/>
                </a:solidFill>
              </a:rPr>
              <a:t>2)</a:t>
            </a:r>
            <a:r>
              <a:rPr lang="ru-RU" sz="1050" dirty="0" smtClean="0">
                <a:solidFill>
                  <a:schemeClr val="accent5"/>
                </a:solidFill>
              </a:rPr>
              <a:t> Институт ядерной физики им. Г.И. </a:t>
            </a:r>
            <a:r>
              <a:rPr lang="ru-RU" sz="1050" dirty="0" err="1" smtClean="0">
                <a:solidFill>
                  <a:schemeClr val="accent5"/>
                </a:solidFill>
              </a:rPr>
              <a:t>Будкера</a:t>
            </a:r>
            <a:r>
              <a:rPr lang="ru-RU" sz="1050" dirty="0" smtClean="0">
                <a:solidFill>
                  <a:schemeClr val="accent5"/>
                </a:solidFill>
              </a:rPr>
              <a:t>, Новосибирск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1401" y="5833659"/>
            <a:ext cx="10090086" cy="623246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r>
              <a:rPr lang="ru-RU" sz="1200" b="1" dirty="0" smtClean="0">
                <a:solidFill>
                  <a:schemeClr val="accent5"/>
                </a:solidFill>
              </a:rPr>
              <a:t>Доклад</a:t>
            </a:r>
            <a:r>
              <a:rPr lang="ru-RU" sz="1200" dirty="0" smtClean="0">
                <a:solidFill>
                  <a:schemeClr val="accent5"/>
                </a:solidFill>
              </a:rPr>
              <a:t>: А.Тузиков «</a:t>
            </a:r>
            <a:r>
              <a:rPr lang="ru-RU" sz="1200" dirty="0" err="1" smtClean="0">
                <a:solidFill>
                  <a:schemeClr val="accent5"/>
                </a:solidFill>
              </a:rPr>
              <a:t>Beam</a:t>
            </a:r>
            <a:r>
              <a:rPr lang="ru-RU" sz="1200" dirty="0" smtClean="0">
                <a:solidFill>
                  <a:schemeClr val="accent5"/>
                </a:solidFill>
              </a:rPr>
              <a:t> </a:t>
            </a:r>
            <a:r>
              <a:rPr lang="ru-RU" sz="1200" dirty="0" err="1" smtClean="0">
                <a:solidFill>
                  <a:schemeClr val="accent5"/>
                </a:solidFill>
              </a:rPr>
              <a:t>Transfer</a:t>
            </a:r>
            <a:r>
              <a:rPr lang="ru-RU" sz="1200" dirty="0" smtClean="0">
                <a:solidFill>
                  <a:schemeClr val="accent5"/>
                </a:solidFill>
              </a:rPr>
              <a:t> </a:t>
            </a:r>
            <a:r>
              <a:rPr lang="ru-RU" sz="1200" dirty="0" err="1" smtClean="0">
                <a:solidFill>
                  <a:schemeClr val="accent5"/>
                </a:solidFill>
              </a:rPr>
              <a:t>Systems</a:t>
            </a:r>
            <a:r>
              <a:rPr lang="ru-RU" sz="1200" dirty="0" smtClean="0">
                <a:solidFill>
                  <a:schemeClr val="accent5"/>
                </a:solidFill>
              </a:rPr>
              <a:t> </a:t>
            </a:r>
            <a:r>
              <a:rPr lang="ru-RU" sz="1200" dirty="0" err="1" smtClean="0">
                <a:solidFill>
                  <a:schemeClr val="accent5"/>
                </a:solidFill>
              </a:rPr>
              <a:t>of</a:t>
            </a:r>
            <a:r>
              <a:rPr lang="ru-RU" sz="1200" dirty="0" smtClean="0">
                <a:solidFill>
                  <a:schemeClr val="accent5"/>
                </a:solidFill>
              </a:rPr>
              <a:t> NICA </a:t>
            </a:r>
            <a:r>
              <a:rPr lang="ru-RU" sz="1200" dirty="0" err="1" smtClean="0">
                <a:solidFill>
                  <a:schemeClr val="accent5"/>
                </a:solidFill>
              </a:rPr>
              <a:t>Facility</a:t>
            </a:r>
            <a:r>
              <a:rPr lang="ru-RU" sz="1200" dirty="0" smtClean="0">
                <a:solidFill>
                  <a:schemeClr val="accent5"/>
                </a:solidFill>
              </a:rPr>
              <a:t>» на XXVII Всероссийской конференции по ускорителям заряженных частиц (RuPAC-2021), 26 сентября – 2 октября 2021 года, Алушта, </a:t>
            </a:r>
            <a:r>
              <a:rPr lang="ru-RU" sz="1200" dirty="0" smtClean="0">
                <a:solidFill>
                  <a:schemeClr val="accent5"/>
                </a:solidFill>
              </a:rPr>
              <a:t>Крым</a:t>
            </a:r>
            <a:endParaRPr lang="ru-RU" sz="1200" dirty="0" smtClean="0">
              <a:solidFill>
                <a:schemeClr val="accent5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18768" y="2338598"/>
            <a:ext cx="6321110" cy="3592864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600" b="1" dirty="0" smtClean="0">
                <a:solidFill>
                  <a:schemeClr val="accent5"/>
                </a:solidFill>
              </a:rPr>
              <a:t>Осенью 2021 года был проведены пучки ионов </a:t>
            </a:r>
            <a:r>
              <a:rPr lang="en-US" sz="1600" b="1" dirty="0" smtClean="0">
                <a:solidFill>
                  <a:schemeClr val="accent5"/>
                </a:solidFill>
              </a:rPr>
              <a:t>He</a:t>
            </a:r>
            <a:r>
              <a:rPr lang="ru-RU" sz="1600" b="1" baseline="30000" dirty="0" smtClean="0">
                <a:solidFill>
                  <a:schemeClr val="accent5"/>
                </a:solidFill>
              </a:rPr>
              <a:t>2+</a:t>
            </a:r>
            <a:r>
              <a:rPr lang="ru-RU" sz="1600" b="1" dirty="0" smtClean="0">
                <a:solidFill>
                  <a:schemeClr val="accent5"/>
                </a:solidFill>
              </a:rPr>
              <a:t> и </a:t>
            </a:r>
            <a:r>
              <a:rPr lang="en-US" sz="1600" b="1" dirty="0" smtClean="0">
                <a:solidFill>
                  <a:schemeClr val="accent5"/>
                </a:solidFill>
              </a:rPr>
              <a:t>Fe</a:t>
            </a:r>
            <a:r>
              <a:rPr lang="ru-RU" sz="1600" b="1" baseline="30000" dirty="0" smtClean="0">
                <a:solidFill>
                  <a:schemeClr val="accent5"/>
                </a:solidFill>
              </a:rPr>
              <a:t>14+</a:t>
            </a:r>
            <a:r>
              <a:rPr lang="ru-RU" sz="1600" b="1" dirty="0" smtClean="0">
                <a:solidFill>
                  <a:schemeClr val="accent5"/>
                </a:solidFill>
              </a:rPr>
              <a:t> по транспортному каналу от Бустера до </a:t>
            </a:r>
            <a:r>
              <a:rPr lang="ru-RU" sz="1600" b="1" dirty="0" err="1" smtClean="0">
                <a:solidFill>
                  <a:schemeClr val="accent5"/>
                </a:solidFill>
              </a:rPr>
              <a:t>Нуклотрона</a:t>
            </a:r>
            <a:r>
              <a:rPr lang="ru-RU" sz="1600" b="1" dirty="0" smtClean="0">
                <a:solidFill>
                  <a:schemeClr val="accent5"/>
                </a:solidFill>
              </a:rPr>
              <a:t> </a:t>
            </a:r>
            <a:r>
              <a:rPr lang="ru-RU" sz="1600" b="1" dirty="0" err="1" smtClean="0">
                <a:solidFill>
                  <a:schemeClr val="accent5"/>
                </a:solidFill>
              </a:rPr>
              <a:t>тяжелоионного</a:t>
            </a:r>
            <a:r>
              <a:rPr lang="ru-RU" sz="1600" b="1" dirty="0" smtClean="0">
                <a:solidFill>
                  <a:schemeClr val="accent5"/>
                </a:solidFill>
              </a:rPr>
              <a:t> </a:t>
            </a:r>
            <a:r>
              <a:rPr lang="ru-RU" sz="1600" b="1" dirty="0" err="1" smtClean="0">
                <a:solidFill>
                  <a:schemeClr val="accent5"/>
                </a:solidFill>
              </a:rPr>
              <a:t>коллайдера</a:t>
            </a:r>
            <a:r>
              <a:rPr lang="ru-RU" sz="1600" b="1" dirty="0" smtClean="0">
                <a:solidFill>
                  <a:schemeClr val="accent5"/>
                </a:solidFill>
              </a:rPr>
              <a:t> НИКА в Объединённом институте ядерных исследований в городе Дубна. Транспортный канал был разработан, произведен, собран и запущен ИЯФ СО РАН по договору с ОИЯИ. Канал имеет сложную трехмерную конфигурацию и содержит дефлектор, станцию обдирки пучка, 2 </a:t>
            </a:r>
            <a:r>
              <a:rPr lang="ru-RU" sz="1600" b="1" dirty="0" err="1" smtClean="0">
                <a:solidFill>
                  <a:schemeClr val="accent5"/>
                </a:solidFill>
              </a:rPr>
              <a:t>септум-магнита</a:t>
            </a:r>
            <a:r>
              <a:rPr lang="ru-RU" sz="1600" b="1" dirty="0" smtClean="0">
                <a:solidFill>
                  <a:schemeClr val="accent5"/>
                </a:solidFill>
              </a:rPr>
              <a:t> (выпускной и нецелевой </a:t>
            </a:r>
            <a:r>
              <a:rPr lang="ru-RU" sz="1600" b="1" dirty="0" err="1" smtClean="0">
                <a:solidFill>
                  <a:schemeClr val="accent5"/>
                </a:solidFill>
              </a:rPr>
              <a:t>зарядности</a:t>
            </a:r>
            <a:r>
              <a:rPr lang="ru-RU" sz="1600" b="1" dirty="0" smtClean="0">
                <a:solidFill>
                  <a:schemeClr val="accent5"/>
                </a:solidFill>
              </a:rPr>
              <a:t>), 5 поворотных магнитов, 8 квадрупольных линз, 3 дипольных корректора, оптическую диагностику, датчики положение пучка и датчики тока, вакуумную систему и систему подставок. Питание магнитных элементов на основе импульсных генераторов. Во время запуска транспортного канала были продемонстрированы требуемые параметры, в том числе, стабильность работы всего оборудования, что необходимо для проведения экспериментов на ускорительном комплексе НИКА.</a:t>
            </a:r>
            <a:endParaRPr kumimoji="0" lang="ru-RU" sz="1600" b="1" i="0" u="none" strike="noStrike" kern="1200" cap="none" spc="0" normalizeH="0" noProof="0" dirty="0" smtClean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70695" y="1175086"/>
            <a:ext cx="9931400" cy="341632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Запуск транспортного канала Бустер – </a:t>
            </a:r>
            <a:r>
              <a:rPr lang="ru-RU" sz="1800" b="1" dirty="0" err="1" smtClean="0">
                <a:solidFill>
                  <a:schemeClr val="accent5"/>
                </a:solidFill>
              </a:rPr>
              <a:t>Нуклотрон</a:t>
            </a:r>
            <a:r>
              <a:rPr lang="ru-RU" sz="1800" b="1" dirty="0" smtClean="0">
                <a:solidFill>
                  <a:schemeClr val="accent5"/>
                </a:solidFill>
              </a:rPr>
              <a:t> </a:t>
            </a:r>
            <a:r>
              <a:rPr lang="ru-RU" sz="1800" b="1" dirty="0" err="1" smtClean="0">
                <a:solidFill>
                  <a:schemeClr val="accent5"/>
                </a:solidFill>
              </a:rPr>
              <a:t>тяжелоионного</a:t>
            </a:r>
            <a:r>
              <a:rPr lang="ru-RU" sz="1800" b="1" dirty="0" smtClean="0">
                <a:solidFill>
                  <a:schemeClr val="accent5"/>
                </a:solidFill>
              </a:rPr>
              <a:t> комплекса НИКА в ОИЯИ</a:t>
            </a:r>
            <a:endParaRPr lang="ru-RU" sz="18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83737" y="4668476"/>
            <a:ext cx="3269183" cy="261608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ru-RU" sz="1100" dirty="0" smtClean="0">
                <a:solidFill>
                  <a:schemeClr val="accent5"/>
                </a:solidFill>
              </a:rPr>
              <a:t>3</a:t>
            </a:r>
            <a:r>
              <a:rPr lang="en-US" sz="1100" dirty="0" smtClean="0">
                <a:solidFill>
                  <a:schemeClr val="accent5"/>
                </a:solidFill>
              </a:rPr>
              <a:t>D</a:t>
            </a:r>
            <a:r>
              <a:rPr lang="ru-RU" sz="1100" dirty="0" smtClean="0">
                <a:solidFill>
                  <a:schemeClr val="accent5"/>
                </a:solidFill>
              </a:rPr>
              <a:t> модель канала</a:t>
            </a:r>
            <a:endParaRPr lang="ru-RU" sz="1100" dirty="0">
              <a:solidFill>
                <a:schemeClr val="accent5"/>
              </a:solidFill>
            </a:endParaRPr>
          </a:p>
        </p:txBody>
      </p:sp>
      <p:pic>
        <p:nvPicPr>
          <p:cNvPr id="17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6083" y="246987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13"/>
          <p:cNvPicPr/>
          <p:nvPr/>
        </p:nvPicPr>
        <p:blipFill>
          <a:blip r:embed="rId3" cstate="print">
            <a:extLst>
              <a:ext uri="{28A0092B-C50C-407E-A947-70E740481C1C}">
                <a14:useLocalDpi xmlns="" xmlns:wpc="http://schemas.microsoft.com/office/word/2010/wordprocessingCanvas" xmlns:cx="http://schemas.microsoft.com/office/drawing/2014/chartex" xmlns:cx1="http://schemas.microsoft.com/office/drawing/2015/9/8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465001" y="2787972"/>
            <a:ext cx="4964755" cy="1630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848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7945</TotalTime>
  <Words>62</Words>
  <Application>Microsoft Office PowerPoint</Application>
  <PresentationFormat>Произвольный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1_Тема Office</vt:lpstr>
      <vt:lpstr>Запуск транспортного канала Бустер – Нуклотрон тяжелоионного комплекса НИКА в ОИЯИ</vt:lpstr>
    </vt:vector>
  </TitlesOfParts>
  <Company>diakov.net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Zhuravlev</cp:lastModifiedBy>
  <cp:revision>644</cp:revision>
  <cp:lastPrinted>2020-01-14T01:52:00Z</cp:lastPrinted>
  <dcterms:created xsi:type="dcterms:W3CDTF">2019-05-20T10:35:54Z</dcterms:created>
  <dcterms:modified xsi:type="dcterms:W3CDTF">2021-12-10T06:01:15Z</dcterms:modified>
</cp:coreProperties>
</file>