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88" d="100"/>
          <a:sy n="88" d="100"/>
        </p:scale>
        <p:origin x="726" y="162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03.12.2021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03.12.2021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03.12.2021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03.12.2021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03.12.2021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03.12.2021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академии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354285" y="1884129"/>
            <a:ext cx="7359893" cy="492440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Авторы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: </a:t>
            </a:r>
            <a:r>
              <a:rPr lang="ru-RU" sz="1200" i="1" dirty="0" smtClean="0">
                <a:solidFill>
                  <a:srgbClr val="1B4089"/>
                </a:solidFill>
                <a:ea typeface="Verdana" pitchFamily="34" charset="0"/>
              </a:rPr>
              <a:t>А</a:t>
            </a:r>
            <a:r>
              <a:rPr lang="ru-RU" sz="1200" i="1" dirty="0">
                <a:solidFill>
                  <a:srgbClr val="1B4089"/>
                </a:solidFill>
                <a:ea typeface="Verdana" pitchFamily="34" charset="0"/>
              </a:rPr>
              <a:t>. В. Судников, Д. А. </a:t>
            </a:r>
            <a:r>
              <a:rPr lang="ru-RU" sz="1200" i="1" dirty="0" err="1">
                <a:solidFill>
                  <a:srgbClr val="1B4089"/>
                </a:solidFill>
                <a:ea typeface="Verdana" pitchFamily="34" charset="0"/>
              </a:rPr>
              <a:t>Аюпов</a:t>
            </a:r>
            <a:r>
              <a:rPr lang="ru-RU" sz="1200" i="1" dirty="0">
                <a:solidFill>
                  <a:srgbClr val="1B4089"/>
                </a:solidFill>
                <a:ea typeface="Verdana" pitchFamily="34" charset="0"/>
              </a:rPr>
              <a:t>, А. Д. Беклемишев, А. В. </a:t>
            </a:r>
            <a:r>
              <a:rPr lang="ru-RU" sz="1200" i="1" dirty="0" err="1">
                <a:solidFill>
                  <a:srgbClr val="1B4089"/>
                </a:solidFill>
                <a:ea typeface="Verdana" pitchFamily="34" charset="0"/>
              </a:rPr>
              <a:t>Бурдаков</a:t>
            </a:r>
            <a:r>
              <a:rPr lang="ru-RU" sz="1200" i="1" dirty="0">
                <a:solidFill>
                  <a:srgbClr val="1B4089"/>
                </a:solidFill>
                <a:ea typeface="Verdana" pitchFamily="34" charset="0"/>
              </a:rPr>
              <a:t>, И. А. Иванов, А. А. </a:t>
            </a:r>
            <a:r>
              <a:rPr lang="ru-RU" sz="1200" i="1" dirty="0" err="1">
                <a:solidFill>
                  <a:srgbClr val="1B4089"/>
                </a:solidFill>
                <a:ea typeface="Verdana" pitchFamily="34" charset="0"/>
              </a:rPr>
              <a:t>Инжеваткина</a:t>
            </a:r>
            <a:r>
              <a:rPr lang="ru-RU" sz="1200" i="1" dirty="0">
                <a:solidFill>
                  <a:srgbClr val="1B4089"/>
                </a:solidFill>
                <a:ea typeface="Verdana" pitchFamily="34" charset="0"/>
              </a:rPr>
              <a:t>, М. В. Ларичкин, К. А. Ломов, В. В. </a:t>
            </a:r>
            <a:r>
              <a:rPr lang="ru-RU" sz="1200" i="1" dirty="0" err="1">
                <a:solidFill>
                  <a:srgbClr val="1B4089"/>
                </a:solidFill>
                <a:ea typeface="Verdana" pitchFamily="34" charset="0"/>
              </a:rPr>
              <a:t>Поступаев</a:t>
            </a:r>
            <a:r>
              <a:rPr lang="ru-RU" sz="1200" i="1" dirty="0">
                <a:solidFill>
                  <a:srgbClr val="1B4089"/>
                </a:solidFill>
                <a:ea typeface="Verdana" pitchFamily="34" charset="0"/>
              </a:rPr>
              <a:t>, М. С. Толкачёв, В. О. Устюжанин, И. С. Черноштанов</a:t>
            </a:r>
            <a:endParaRPr kumimoji="0" lang="ru-RU" sz="120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0020" y="5744648"/>
            <a:ext cx="11442818" cy="1061827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tabLst>
                <a:tab pos="892175" algn="l"/>
                <a:tab pos="2776538" algn="l"/>
                <a:tab pos="6727825" algn="l"/>
              </a:tabLst>
              <a:defRPr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Публикации</a:t>
            </a: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</a:t>
            </a: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</a:t>
            </a:r>
            <a:r>
              <a:rPr lang="en-US" sz="1050" i="0" dirty="0" err="1" smtClean="0">
                <a:solidFill>
                  <a:srgbClr val="163470"/>
                </a:solidFill>
              </a:rPr>
              <a:t>Inzhevatkina</a:t>
            </a:r>
            <a:r>
              <a:rPr lang="en-US" sz="1050" i="0" dirty="0" smtClean="0">
                <a:solidFill>
                  <a:srgbClr val="163470"/>
                </a:solidFill>
              </a:rPr>
              <a:t> </a:t>
            </a:r>
            <a:r>
              <a:rPr lang="en-US" sz="1050" i="0" dirty="0">
                <a:solidFill>
                  <a:srgbClr val="163470"/>
                </a:solidFill>
              </a:rPr>
              <a:t>A.A., </a:t>
            </a:r>
            <a:r>
              <a:rPr lang="en-US" sz="1050" i="0" dirty="0" smtClean="0">
                <a:solidFill>
                  <a:srgbClr val="163470"/>
                </a:solidFill>
              </a:rPr>
              <a:t>et al. </a:t>
            </a:r>
            <a:r>
              <a:rPr lang="ru-RU" sz="1050" i="0" dirty="0" smtClean="0">
                <a:solidFill>
                  <a:srgbClr val="163470"/>
                </a:solidFill>
              </a:rPr>
              <a:t>	</a:t>
            </a:r>
            <a:r>
              <a:rPr lang="en-US" sz="1050" i="0" dirty="0" smtClean="0">
                <a:solidFill>
                  <a:srgbClr val="163470"/>
                </a:solidFill>
              </a:rPr>
              <a:t>Investigation </a:t>
            </a:r>
            <a:r>
              <a:rPr lang="en-US" sz="1050" i="0" dirty="0">
                <a:solidFill>
                  <a:srgbClr val="163470"/>
                </a:solidFill>
              </a:rPr>
              <a:t>of Plasma Rotation in SMOLA Helical Open </a:t>
            </a:r>
            <a:r>
              <a:rPr lang="en-US" sz="1050" i="0" dirty="0" smtClean="0">
                <a:solidFill>
                  <a:srgbClr val="163470"/>
                </a:solidFill>
              </a:rPr>
              <a:t>Trap</a:t>
            </a:r>
            <a:r>
              <a:rPr lang="ru-RU" sz="1050" i="0" dirty="0">
                <a:solidFill>
                  <a:srgbClr val="163470"/>
                </a:solidFill>
              </a:rPr>
              <a:t>	</a:t>
            </a:r>
            <a:r>
              <a:rPr lang="en-US" sz="1050" i="0" dirty="0" smtClean="0">
                <a:solidFill>
                  <a:srgbClr val="163470"/>
                </a:solidFill>
              </a:rPr>
              <a:t> </a:t>
            </a:r>
            <a:r>
              <a:rPr lang="en-US" sz="1050" i="0" dirty="0">
                <a:solidFill>
                  <a:srgbClr val="163470"/>
                </a:solidFill>
              </a:rPr>
              <a:t>// Plasma Physics Reports. - 2021. - Vol. 47, Is. 8. - P. 794-802</a:t>
            </a:r>
            <a:r>
              <a:rPr lang="en-US" sz="1050" i="0" dirty="0" smtClean="0">
                <a:solidFill>
                  <a:srgbClr val="163470"/>
                </a:solidFill>
              </a:rPr>
              <a:t>.</a:t>
            </a:r>
            <a:endParaRPr lang="en-US" sz="1050" i="0" dirty="0">
              <a:solidFill>
                <a:srgbClr val="163470"/>
              </a:solidFill>
            </a:endParaRP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tabLst>
                <a:tab pos="892175" algn="l"/>
                <a:tab pos="2776538" algn="l"/>
                <a:tab pos="6727825" algn="l"/>
              </a:tabLst>
              <a:defRPr/>
            </a:pPr>
            <a:r>
              <a:rPr lang="ru-RU" sz="1050" i="0" dirty="0" smtClean="0">
                <a:solidFill>
                  <a:srgbClr val="163470"/>
                </a:solidFill>
              </a:rPr>
              <a:t>	</a:t>
            </a:r>
            <a:r>
              <a:rPr lang="en-US" sz="1050" i="0" dirty="0" smtClean="0">
                <a:solidFill>
                  <a:srgbClr val="163470"/>
                </a:solidFill>
              </a:rPr>
              <a:t>Ivanov </a:t>
            </a:r>
            <a:r>
              <a:rPr lang="en-US" sz="1050" i="0" dirty="0">
                <a:solidFill>
                  <a:srgbClr val="163470"/>
                </a:solidFill>
              </a:rPr>
              <a:t>I.A., </a:t>
            </a:r>
            <a:r>
              <a:rPr lang="en-US" sz="1050" i="0" dirty="0" smtClean="0">
                <a:solidFill>
                  <a:srgbClr val="163470"/>
                </a:solidFill>
              </a:rPr>
              <a:t>et al. </a:t>
            </a:r>
            <a:r>
              <a:rPr lang="ru-RU" sz="1050" i="0" dirty="0" smtClean="0">
                <a:solidFill>
                  <a:srgbClr val="163470"/>
                </a:solidFill>
              </a:rPr>
              <a:t>	</a:t>
            </a:r>
            <a:r>
              <a:rPr lang="en-US" sz="1050" i="0" dirty="0" smtClean="0">
                <a:solidFill>
                  <a:srgbClr val="163470"/>
                </a:solidFill>
              </a:rPr>
              <a:t>Long-pulse </a:t>
            </a:r>
            <a:r>
              <a:rPr lang="en-US" sz="1050" i="0" dirty="0">
                <a:solidFill>
                  <a:srgbClr val="163470"/>
                </a:solidFill>
              </a:rPr>
              <a:t>plasma source for SMOLA helical mirror </a:t>
            </a:r>
            <a:r>
              <a:rPr lang="ru-RU" sz="1050" i="0" dirty="0">
                <a:solidFill>
                  <a:srgbClr val="163470"/>
                </a:solidFill>
              </a:rPr>
              <a:t>	</a:t>
            </a:r>
            <a:r>
              <a:rPr lang="en-US" sz="1050" i="0" dirty="0" smtClean="0">
                <a:solidFill>
                  <a:srgbClr val="163470"/>
                </a:solidFill>
              </a:rPr>
              <a:t>// </a:t>
            </a:r>
            <a:r>
              <a:rPr lang="en-US" sz="1050" i="0" dirty="0">
                <a:solidFill>
                  <a:srgbClr val="163470"/>
                </a:solidFill>
              </a:rPr>
              <a:t>Journal of Plasma Physics. - 2021. - Vol. 87, Is. 2. - Art.nr </a:t>
            </a:r>
            <a:r>
              <a:rPr lang="en-US" sz="1050" i="0" dirty="0" smtClean="0">
                <a:solidFill>
                  <a:srgbClr val="163470"/>
                </a:solidFill>
              </a:rPr>
              <a:t>845870201.</a:t>
            </a:r>
            <a:endParaRPr lang="en-US" sz="1050" i="0" dirty="0">
              <a:solidFill>
                <a:srgbClr val="163470"/>
              </a:solidFill>
            </a:endParaRP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tabLst>
                <a:tab pos="892175" algn="l"/>
                <a:tab pos="2776538" algn="l"/>
                <a:tab pos="6727825" algn="l"/>
              </a:tabLst>
              <a:defRPr/>
            </a:pPr>
            <a:r>
              <a:rPr lang="ru-RU" sz="1050" i="0" dirty="0" smtClean="0">
                <a:solidFill>
                  <a:srgbClr val="163470"/>
                </a:solidFill>
              </a:rPr>
              <a:t>	</a:t>
            </a:r>
            <a:r>
              <a:rPr lang="en-US" sz="1050" i="0" dirty="0" err="1" smtClean="0">
                <a:solidFill>
                  <a:srgbClr val="163470"/>
                </a:solidFill>
              </a:rPr>
              <a:t>Chernoshtanov</a:t>
            </a:r>
            <a:r>
              <a:rPr lang="en-US" sz="1050" i="0" dirty="0" smtClean="0">
                <a:solidFill>
                  <a:srgbClr val="163470"/>
                </a:solidFill>
              </a:rPr>
              <a:t> </a:t>
            </a:r>
            <a:r>
              <a:rPr lang="en-US" sz="1050" i="0" dirty="0">
                <a:solidFill>
                  <a:srgbClr val="163470"/>
                </a:solidFill>
              </a:rPr>
              <a:t>I.S., </a:t>
            </a:r>
            <a:r>
              <a:rPr lang="en-US" sz="1050" i="0" dirty="0" err="1">
                <a:solidFill>
                  <a:srgbClr val="163470"/>
                </a:solidFill>
              </a:rPr>
              <a:t>Ayupov</a:t>
            </a:r>
            <a:r>
              <a:rPr lang="en-US" sz="1050" i="0" dirty="0">
                <a:solidFill>
                  <a:srgbClr val="163470"/>
                </a:solidFill>
              </a:rPr>
              <a:t> </a:t>
            </a:r>
            <a:r>
              <a:rPr lang="en-US" sz="1050" i="0" dirty="0" smtClean="0">
                <a:solidFill>
                  <a:srgbClr val="163470"/>
                </a:solidFill>
              </a:rPr>
              <a:t>D.A.</a:t>
            </a:r>
            <a:r>
              <a:rPr lang="ru-RU" sz="1050" i="0" dirty="0" smtClean="0">
                <a:solidFill>
                  <a:srgbClr val="163470"/>
                </a:solidFill>
              </a:rPr>
              <a:t>	</a:t>
            </a:r>
            <a:r>
              <a:rPr lang="en-US" sz="1050" i="0" dirty="0" err="1" smtClean="0">
                <a:solidFill>
                  <a:srgbClr val="163470"/>
                </a:solidFill>
              </a:rPr>
              <a:t>Collisionless</a:t>
            </a:r>
            <a:r>
              <a:rPr lang="en-US" sz="1050" i="0" dirty="0" smtClean="0">
                <a:solidFill>
                  <a:srgbClr val="163470"/>
                </a:solidFill>
              </a:rPr>
              <a:t> </a:t>
            </a:r>
            <a:r>
              <a:rPr lang="en-US" sz="1050" i="0" dirty="0">
                <a:solidFill>
                  <a:srgbClr val="163470"/>
                </a:solidFill>
              </a:rPr>
              <a:t>particle dynamics in trap sections with helical corrugation </a:t>
            </a:r>
            <a:r>
              <a:rPr lang="ru-RU" sz="1050" i="0" dirty="0" smtClean="0">
                <a:solidFill>
                  <a:srgbClr val="163470"/>
                </a:solidFill>
              </a:rPr>
              <a:t>	</a:t>
            </a:r>
            <a:r>
              <a:rPr lang="en-US" sz="1050" i="0" dirty="0" smtClean="0">
                <a:solidFill>
                  <a:srgbClr val="163470"/>
                </a:solidFill>
              </a:rPr>
              <a:t>// </a:t>
            </a:r>
            <a:r>
              <a:rPr lang="en-US" sz="1050" i="0" dirty="0">
                <a:solidFill>
                  <a:srgbClr val="163470"/>
                </a:solidFill>
              </a:rPr>
              <a:t>Physics of Plasmas. - 2021. - Vol. 28, Is. 3. - Art.nr 032502</a:t>
            </a:r>
            <a:r>
              <a:rPr lang="en-US" sz="1050" i="0" dirty="0" smtClean="0">
                <a:solidFill>
                  <a:srgbClr val="163470"/>
                </a:solidFill>
              </a:rPr>
              <a:t>.</a:t>
            </a:r>
            <a:endParaRPr lang="en-US" sz="1050" i="0" dirty="0">
              <a:solidFill>
                <a:srgbClr val="163470"/>
              </a:solidFill>
            </a:endParaRP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tabLst>
                <a:tab pos="892175" algn="l"/>
                <a:tab pos="2776538" algn="l"/>
                <a:tab pos="6727825" algn="l"/>
              </a:tabLst>
              <a:defRPr/>
            </a:pPr>
            <a:r>
              <a:rPr lang="ru-RU" sz="1050" i="0" dirty="0" smtClean="0">
                <a:solidFill>
                  <a:srgbClr val="163470"/>
                </a:solidFill>
              </a:rPr>
              <a:t>	</a:t>
            </a:r>
            <a:r>
              <a:rPr lang="en-US" sz="1050" i="0" dirty="0" smtClean="0">
                <a:solidFill>
                  <a:srgbClr val="163470"/>
                </a:solidFill>
              </a:rPr>
              <a:t>Sudnikov </a:t>
            </a:r>
            <a:r>
              <a:rPr lang="en-US" sz="1050" i="0" dirty="0">
                <a:solidFill>
                  <a:srgbClr val="163470"/>
                </a:solidFill>
              </a:rPr>
              <a:t>A. V., </a:t>
            </a:r>
            <a:r>
              <a:rPr lang="en-US" sz="1050" i="0" dirty="0" smtClean="0">
                <a:solidFill>
                  <a:srgbClr val="163470"/>
                </a:solidFill>
              </a:rPr>
              <a:t>et al.</a:t>
            </a:r>
            <a:r>
              <a:rPr lang="ru-RU" sz="1050" i="0" dirty="0" smtClean="0">
                <a:solidFill>
                  <a:srgbClr val="163470"/>
                </a:solidFill>
              </a:rPr>
              <a:t>	</a:t>
            </a:r>
            <a:r>
              <a:rPr lang="en-US" sz="1050" i="0" dirty="0" smtClean="0">
                <a:solidFill>
                  <a:srgbClr val="163470"/>
                </a:solidFill>
              </a:rPr>
              <a:t>Plasma </a:t>
            </a:r>
            <a:r>
              <a:rPr lang="en-US" sz="1050" i="0" dirty="0">
                <a:solidFill>
                  <a:srgbClr val="163470"/>
                </a:solidFill>
              </a:rPr>
              <a:t>flow suppression by the linear helical mirror system </a:t>
            </a:r>
            <a:r>
              <a:rPr lang="ru-RU" sz="1050" i="0" dirty="0" smtClean="0">
                <a:solidFill>
                  <a:srgbClr val="163470"/>
                </a:solidFill>
              </a:rPr>
              <a:t>	</a:t>
            </a:r>
            <a:r>
              <a:rPr lang="en-US" sz="1050" i="0" dirty="0" smtClean="0">
                <a:solidFill>
                  <a:srgbClr val="163470"/>
                </a:solidFill>
              </a:rPr>
              <a:t>// </a:t>
            </a:r>
            <a:r>
              <a:rPr lang="en-US" sz="1050" i="0" dirty="0">
                <a:solidFill>
                  <a:srgbClr val="163470"/>
                </a:solidFill>
              </a:rPr>
              <a:t>Journal of Plasma Physics. – </a:t>
            </a:r>
            <a:r>
              <a:rPr lang="ru-RU" sz="1050" i="0" dirty="0">
                <a:solidFill>
                  <a:srgbClr val="163470"/>
                </a:solidFill>
              </a:rPr>
              <a:t>в</a:t>
            </a:r>
            <a:r>
              <a:rPr lang="ru-RU" sz="1050" i="0" dirty="0" smtClean="0">
                <a:solidFill>
                  <a:srgbClr val="163470"/>
                </a:solidFill>
              </a:rPr>
              <a:t> печати</a:t>
            </a:r>
            <a:endParaRPr kumimoji="0" lang="ru-RU" sz="1050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45087" y="2462919"/>
            <a:ext cx="6578607" cy="3281729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lvl="0" indent="0" algn="l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Важной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задачей физики открытых ловушек является снижение потерь плазмы вдоль силовых линий. На установке СМОЛА исследуется винтовое удержание — новый метод подавления продольных потерь. Он основан на передаче импульса ионам при вращении плазмы в винтовом магнитном поле.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Достигнуто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значительное подавление истекающего потока, что хорошо согласуется с теоретической моделью переноса частиц. Эффективное пробочное отношение превышало R=10. Продемонстрирован 1.6-кратный рост плотности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плазмы.</a:t>
            </a:r>
            <a:endParaRPr lang="ru-RU" sz="1600" dirty="0">
              <a:solidFill>
                <a:srgbClr val="163470"/>
              </a:solidFill>
              <a:latin typeface="Calibri"/>
            </a:endParaRPr>
          </a:p>
          <a:p>
            <a:pPr marL="0" lvl="0" indent="0" algn="l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600" dirty="0">
                <a:solidFill>
                  <a:srgbClr val="163470"/>
                </a:solidFill>
                <a:latin typeface="Calibri"/>
              </a:rPr>
              <a:t>При сильной гофрировке наблюдалась инверсия продольной скорости плазмы вблизи оси.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Эффекты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винтового удержания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наблюдались и при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существенном росте длины свободного пробега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ионов, что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важно для применимости описанного метода для ловушек с термоядерными параметрами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плазмы</a:t>
            </a:r>
            <a:endParaRPr lang="ru-RU" sz="1600" dirty="0">
              <a:solidFill>
                <a:srgbClr val="163470"/>
              </a:solidFill>
              <a:latin typeface="Calibri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19247" y="1293198"/>
            <a:ext cx="9931400" cy="590931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В </a:t>
            </a:r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экспериментах на установке СМОЛА доказана эффективность нового метода удержания термоядерной плазмы в винтовом магнитном поле. </a:t>
            </a:r>
            <a:endParaRPr lang="ru-RU" sz="1800" b="1" dirty="0">
              <a:solidFill>
                <a:srgbClr val="16347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7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083" y="246987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070" y="2462919"/>
            <a:ext cx="4390728" cy="2702939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431913" y="5165858"/>
            <a:ext cx="4813174" cy="60016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lvl="0" algn="ctr">
              <a:defRPr/>
            </a:pPr>
            <a:r>
              <a:rPr lang="ru-RU" sz="1100" dirty="0" smtClean="0">
                <a:solidFill>
                  <a:srgbClr val="163470"/>
                </a:solidFill>
              </a:rPr>
              <a:t>Рис. 1. (а) Установка СМОЛА. (б) Распределение </a:t>
            </a:r>
            <a:r>
              <a:rPr lang="ru-RU" sz="1100" dirty="0">
                <a:solidFill>
                  <a:srgbClr val="163470"/>
                </a:solidFill>
              </a:rPr>
              <a:t>плотности плазмы в области </a:t>
            </a:r>
            <a:r>
              <a:rPr lang="ru-RU" sz="1100" dirty="0" smtClean="0">
                <a:solidFill>
                  <a:srgbClr val="163470"/>
                </a:solidFill>
              </a:rPr>
              <a:t>удержания. (</a:t>
            </a:r>
            <a:r>
              <a:rPr lang="ru-RU" sz="1100" dirty="0">
                <a:solidFill>
                  <a:srgbClr val="163470"/>
                </a:solidFill>
              </a:rPr>
              <a:t>в) </a:t>
            </a:r>
            <a:r>
              <a:rPr lang="ru-RU" sz="1100" dirty="0" smtClean="0">
                <a:solidFill>
                  <a:srgbClr val="163470"/>
                </a:solidFill>
              </a:rPr>
              <a:t>Распределение </a:t>
            </a:r>
            <a:r>
              <a:rPr lang="ru-RU" sz="1100" dirty="0">
                <a:solidFill>
                  <a:srgbClr val="163470"/>
                </a:solidFill>
              </a:rPr>
              <a:t>плотности потока плазмы, истекающей из </a:t>
            </a:r>
            <a:r>
              <a:rPr lang="ru-RU" sz="1100" dirty="0" smtClean="0">
                <a:solidFill>
                  <a:srgbClr val="163470"/>
                </a:solidFill>
              </a:rPr>
              <a:t>транспортной секции. </a:t>
            </a:r>
            <a:r>
              <a:rPr lang="ru-RU" sz="1100" dirty="0">
                <a:solidFill>
                  <a:srgbClr val="163470"/>
                </a:solidFill>
              </a:rPr>
              <a:t>Точки: </a:t>
            </a:r>
            <a:r>
              <a:rPr lang="ru-RU" sz="1100" dirty="0" smtClean="0">
                <a:solidFill>
                  <a:srgbClr val="163470"/>
                </a:solidFill>
              </a:rPr>
              <a:t>эксперимент, </a:t>
            </a:r>
            <a:r>
              <a:rPr lang="ru-RU" sz="1100" dirty="0">
                <a:solidFill>
                  <a:srgbClr val="163470"/>
                </a:solidFill>
              </a:rPr>
              <a:t>сплошные линии: </a:t>
            </a:r>
            <a:r>
              <a:rPr lang="ru-RU" sz="1100" dirty="0" smtClean="0">
                <a:solidFill>
                  <a:srgbClr val="163470"/>
                </a:solidFill>
              </a:rPr>
              <a:t>теория.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7932</TotalTime>
  <Words>250</Words>
  <Application>Microsoft Office PowerPoint</Application>
  <PresentationFormat>Широкоэкранный</PresentationFormat>
  <Paragraphs>12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В экспериментах на установке СМОЛА доказана эффективность нового метода удержания термоядерной плазмы в винтовом магнитном поле. 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Sudnikov</cp:lastModifiedBy>
  <cp:revision>639</cp:revision>
  <cp:lastPrinted>2020-01-14T01:52:00Z</cp:lastPrinted>
  <dcterms:created xsi:type="dcterms:W3CDTF">2019-05-20T10:35:54Z</dcterms:created>
  <dcterms:modified xsi:type="dcterms:W3CDTF">2021-12-03T07:47:40Z</dcterms:modified>
</cp:coreProperties>
</file>