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43" d="100"/>
          <a:sy n="143" d="100"/>
        </p:scale>
        <p:origin x="618" y="102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10.12.2021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91429" y="1869043"/>
            <a:ext cx="5533222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r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М.И.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Бикчурина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Т.А. Быков, Д.А.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Касатов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Я.А. Колесников,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/>
            </a:r>
            <a:b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</a:b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А.М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Кошкарев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А.Н. Макаров, Г.М.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Остреинов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en-US" sz="1400" b="1" i="1" dirty="0">
                <a:solidFill>
                  <a:srgbClr val="1B4089"/>
                </a:solidFill>
                <a:ea typeface="Verdana" pitchFamily="34" charset="0"/>
              </a:rPr>
              <a:t>C.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С. Савинов, 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/>
            </a:r>
            <a:b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</a:b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Е.О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. Соколова, И.М.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Щудло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Г.Д. Верховод, С.Ю.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Таскаев</a:t>
            </a:r>
            <a:endParaRPr lang="ru-RU" sz="1400" b="1" i="1" dirty="0">
              <a:solidFill>
                <a:srgbClr val="1B4089"/>
              </a:solidFill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3538" y="5581194"/>
            <a:ext cx="11442818" cy="122341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808038" lvl="0" indent="-808038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b="1" i="0" dirty="0" smtClean="0">
                <a:solidFill>
                  <a:srgbClr val="163470"/>
                </a:solidFill>
              </a:rPr>
              <a:t>Публикации</a:t>
            </a:r>
            <a:r>
              <a:rPr lang="ru-RU" sz="1050" b="1" i="0" dirty="0">
                <a:solidFill>
                  <a:srgbClr val="163470"/>
                </a:solidFill>
              </a:rPr>
              <a:t>: 1.	</a:t>
            </a:r>
            <a:r>
              <a:rPr lang="en-US" sz="1050" b="1" i="0" dirty="0" smtClean="0">
                <a:solidFill>
                  <a:srgbClr val="163470"/>
                </a:solidFill>
              </a:rPr>
              <a:t>S</a:t>
            </a:r>
            <a:r>
              <a:rPr lang="en-US" sz="1050" b="1" i="0" dirty="0">
                <a:solidFill>
                  <a:srgbClr val="163470"/>
                </a:solidFill>
              </a:rPr>
              <a:t>. </a:t>
            </a:r>
            <a:r>
              <a:rPr lang="en-US" sz="1050" b="1" i="0" dirty="0" err="1">
                <a:solidFill>
                  <a:srgbClr val="163470"/>
                </a:solidFill>
              </a:rPr>
              <a:t>Taskaev</a:t>
            </a:r>
            <a:r>
              <a:rPr lang="en-US" sz="1050" b="1" i="0" dirty="0">
                <a:solidFill>
                  <a:srgbClr val="163470"/>
                </a:solidFill>
              </a:rPr>
              <a:t>, E. </a:t>
            </a:r>
            <a:r>
              <a:rPr lang="en-US" sz="1050" b="1" i="0" dirty="0" err="1">
                <a:solidFill>
                  <a:srgbClr val="163470"/>
                </a:solidFill>
              </a:rPr>
              <a:t>Berendeev</a:t>
            </a:r>
            <a:r>
              <a:rPr lang="en-US" sz="1050" b="1" i="0" dirty="0">
                <a:solidFill>
                  <a:srgbClr val="163470"/>
                </a:solidFill>
              </a:rPr>
              <a:t>, M. </a:t>
            </a:r>
            <a:r>
              <a:rPr lang="en-US" sz="1050" b="1" i="0" dirty="0" err="1">
                <a:solidFill>
                  <a:srgbClr val="163470"/>
                </a:solidFill>
              </a:rPr>
              <a:t>Bikchurina</a:t>
            </a:r>
            <a:r>
              <a:rPr lang="en-US" sz="1050" b="1" i="0" dirty="0">
                <a:solidFill>
                  <a:srgbClr val="163470"/>
                </a:solidFill>
              </a:rPr>
              <a:t>, T. </a:t>
            </a:r>
            <a:r>
              <a:rPr lang="en-US" sz="1050" b="1" i="0" dirty="0" err="1">
                <a:solidFill>
                  <a:srgbClr val="163470"/>
                </a:solidFill>
              </a:rPr>
              <a:t>Bykov</a:t>
            </a:r>
            <a:r>
              <a:rPr lang="en-US" sz="1050" b="1" i="0" dirty="0">
                <a:solidFill>
                  <a:srgbClr val="163470"/>
                </a:solidFill>
              </a:rPr>
              <a:t>, D. </a:t>
            </a:r>
            <a:r>
              <a:rPr lang="en-US" sz="1050" b="1" i="0" dirty="0" err="1">
                <a:solidFill>
                  <a:srgbClr val="163470"/>
                </a:solidFill>
              </a:rPr>
              <a:t>Kasatov</a:t>
            </a:r>
            <a:r>
              <a:rPr lang="en-US" sz="1050" b="1" i="0" dirty="0">
                <a:solidFill>
                  <a:srgbClr val="163470"/>
                </a:solidFill>
              </a:rPr>
              <a:t>, I. </a:t>
            </a:r>
            <a:r>
              <a:rPr lang="en-US" sz="1050" b="1" i="0" dirty="0" err="1">
                <a:solidFill>
                  <a:srgbClr val="163470"/>
                </a:solidFill>
              </a:rPr>
              <a:t>Kolesnikov</a:t>
            </a:r>
            <a:r>
              <a:rPr lang="en-US" sz="1050" b="1" i="0" dirty="0">
                <a:solidFill>
                  <a:srgbClr val="163470"/>
                </a:solidFill>
              </a:rPr>
              <a:t>, A. </a:t>
            </a:r>
            <a:r>
              <a:rPr lang="en-US" sz="1050" b="1" i="0" dirty="0" err="1">
                <a:solidFill>
                  <a:srgbClr val="163470"/>
                </a:solidFill>
              </a:rPr>
              <a:t>Koshkarev</a:t>
            </a:r>
            <a:r>
              <a:rPr lang="en-US" sz="1050" b="1" i="0" dirty="0">
                <a:solidFill>
                  <a:srgbClr val="163470"/>
                </a:solidFill>
              </a:rPr>
              <a:t>, A. Makarov, G. </a:t>
            </a:r>
            <a:r>
              <a:rPr lang="en-US" sz="1050" b="1" i="0" dirty="0" err="1">
                <a:solidFill>
                  <a:srgbClr val="163470"/>
                </a:solidFill>
              </a:rPr>
              <a:t>Ostreinov</a:t>
            </a:r>
            <a:r>
              <a:rPr lang="en-US" sz="1050" b="1" i="0" dirty="0">
                <a:solidFill>
                  <a:srgbClr val="163470"/>
                </a:solidFill>
              </a:rPr>
              <a:t>, V. </a:t>
            </a:r>
            <a:r>
              <a:rPr lang="en-US" sz="1050" b="1" i="0" dirty="0" err="1">
                <a:solidFill>
                  <a:srgbClr val="163470"/>
                </a:solidFill>
              </a:rPr>
              <a:t>Porosev</a:t>
            </a:r>
            <a:r>
              <a:rPr lang="en-US" sz="1050" b="1" i="0" dirty="0">
                <a:solidFill>
                  <a:srgbClr val="163470"/>
                </a:solidFill>
              </a:rPr>
              <a:t>, S. </a:t>
            </a:r>
            <a:r>
              <a:rPr lang="en-US" sz="1050" b="1" i="0" dirty="0" err="1">
                <a:solidFill>
                  <a:srgbClr val="163470"/>
                </a:solidFill>
              </a:rPr>
              <a:t>Savinov</a:t>
            </a:r>
            <a:r>
              <a:rPr lang="en-US" sz="1050" b="1" i="0" dirty="0">
                <a:solidFill>
                  <a:srgbClr val="163470"/>
                </a:solidFill>
              </a:rPr>
              <a:t>, I. </a:t>
            </a:r>
            <a:r>
              <a:rPr lang="en-US" sz="1050" b="1" i="0" dirty="0" err="1">
                <a:solidFill>
                  <a:srgbClr val="163470"/>
                </a:solidFill>
              </a:rPr>
              <a:t>Shchudlo</a:t>
            </a:r>
            <a:r>
              <a:rPr lang="en-US" sz="1050" b="1" i="0" dirty="0">
                <a:solidFill>
                  <a:srgbClr val="163470"/>
                </a:solidFill>
              </a:rPr>
              <a:t>, E. </a:t>
            </a:r>
            <a:r>
              <a:rPr lang="en-US" sz="1050" b="1" i="0" dirty="0" err="1">
                <a:solidFill>
                  <a:srgbClr val="163470"/>
                </a:solidFill>
              </a:rPr>
              <a:t>Sokolova</a:t>
            </a:r>
            <a:r>
              <a:rPr lang="en-US" sz="1050" b="1" i="0" dirty="0">
                <a:solidFill>
                  <a:srgbClr val="163470"/>
                </a:solidFill>
              </a:rPr>
              <a:t>, I. Sorokin, T. </a:t>
            </a:r>
            <a:r>
              <a:rPr lang="en-US" sz="1050" b="1" i="0" dirty="0" err="1">
                <a:solidFill>
                  <a:srgbClr val="163470"/>
                </a:solidFill>
              </a:rPr>
              <a:t>Sycheva</a:t>
            </a:r>
            <a:r>
              <a:rPr lang="en-US" sz="1050" b="1" i="0" dirty="0" smtClean="0">
                <a:solidFill>
                  <a:srgbClr val="163470"/>
                </a:solidFill>
              </a:rPr>
              <a:t>,</a:t>
            </a:r>
          </a:p>
          <a:p>
            <a:pPr marL="808038" lvl="0" indent="-808038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>
                <a:solidFill>
                  <a:srgbClr val="163470"/>
                </a:solidFill>
              </a:rPr>
              <a:t>	</a:t>
            </a:r>
            <a:r>
              <a:rPr lang="en-US" sz="1050" b="1" i="0" dirty="0" smtClean="0">
                <a:solidFill>
                  <a:srgbClr val="163470"/>
                </a:solidFill>
              </a:rPr>
              <a:t>   G</a:t>
            </a:r>
            <a:r>
              <a:rPr lang="en-US" sz="1050" b="1" i="0" dirty="0">
                <a:solidFill>
                  <a:srgbClr val="163470"/>
                </a:solidFill>
              </a:rPr>
              <a:t>. </a:t>
            </a:r>
            <a:r>
              <a:rPr lang="en-US" sz="1050" b="1" i="0" dirty="0" err="1">
                <a:solidFill>
                  <a:srgbClr val="163470"/>
                </a:solidFill>
              </a:rPr>
              <a:t>Verkhovod</a:t>
            </a:r>
            <a:r>
              <a:rPr lang="en-US" sz="1050" b="1" i="0" dirty="0">
                <a:solidFill>
                  <a:srgbClr val="163470"/>
                </a:solidFill>
              </a:rPr>
              <a:t>. Neutron Source Based on Vacuum Insulated Tandem Accelerator and Lithium Target. Biology 10 (2021) 350</a:t>
            </a:r>
            <a:r>
              <a:rPr lang="en-US" sz="1050" b="1" i="0" dirty="0" smtClean="0">
                <a:solidFill>
                  <a:srgbClr val="163470"/>
                </a:solidFill>
              </a:rPr>
              <a:t>. </a:t>
            </a:r>
            <a:endParaRPr lang="ru-RU" sz="1050" b="1" i="0" dirty="0">
              <a:solidFill>
                <a:srgbClr val="163470"/>
              </a:solidFill>
            </a:endParaRPr>
          </a:p>
          <a:p>
            <a:pPr marL="893763" lvl="0" indent="-893763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b="1" i="0" dirty="0" smtClean="0">
                <a:solidFill>
                  <a:srgbClr val="163470"/>
                </a:solidFill>
              </a:rPr>
              <a:t>                          2.</a:t>
            </a:r>
            <a:r>
              <a:rPr lang="en-US" sz="1050" b="1" i="0" dirty="0" smtClean="0">
                <a:solidFill>
                  <a:srgbClr val="163470"/>
                </a:solidFill>
              </a:rPr>
              <a:t> M</a:t>
            </a:r>
            <a:r>
              <a:rPr lang="en-US" sz="1050" b="1" i="0" dirty="0">
                <a:solidFill>
                  <a:srgbClr val="163470"/>
                </a:solidFill>
              </a:rPr>
              <a:t>. </a:t>
            </a:r>
            <a:r>
              <a:rPr lang="en-US" sz="1050" b="1" i="0" dirty="0" err="1">
                <a:solidFill>
                  <a:srgbClr val="163470"/>
                </a:solidFill>
              </a:rPr>
              <a:t>Bikchurina</a:t>
            </a:r>
            <a:r>
              <a:rPr lang="en-US" sz="1050" b="1" i="0" dirty="0">
                <a:solidFill>
                  <a:srgbClr val="163470"/>
                </a:solidFill>
              </a:rPr>
              <a:t>, T. </a:t>
            </a:r>
            <a:r>
              <a:rPr lang="en-US" sz="1050" b="1" i="0" dirty="0" err="1">
                <a:solidFill>
                  <a:srgbClr val="163470"/>
                </a:solidFill>
              </a:rPr>
              <a:t>Bykov</a:t>
            </a:r>
            <a:r>
              <a:rPr lang="en-US" sz="1050" b="1" i="0" dirty="0">
                <a:solidFill>
                  <a:srgbClr val="163470"/>
                </a:solidFill>
              </a:rPr>
              <a:t>, D. </a:t>
            </a:r>
            <a:r>
              <a:rPr lang="en-US" sz="1050" b="1" i="0" dirty="0" err="1">
                <a:solidFill>
                  <a:srgbClr val="163470"/>
                </a:solidFill>
              </a:rPr>
              <a:t>Kasatov</a:t>
            </a:r>
            <a:r>
              <a:rPr lang="en-US" sz="1050" b="1" i="0" dirty="0">
                <a:solidFill>
                  <a:srgbClr val="163470"/>
                </a:solidFill>
              </a:rPr>
              <a:t>, Ia. </a:t>
            </a:r>
            <a:r>
              <a:rPr lang="en-US" sz="1050" b="1" i="0" dirty="0" err="1">
                <a:solidFill>
                  <a:srgbClr val="163470"/>
                </a:solidFill>
              </a:rPr>
              <a:t>Kolesnikov</a:t>
            </a:r>
            <a:r>
              <a:rPr lang="en-US" sz="1050" b="1" i="0" dirty="0">
                <a:solidFill>
                  <a:srgbClr val="163470"/>
                </a:solidFill>
              </a:rPr>
              <a:t>, A. Makarov, I. </a:t>
            </a:r>
            <a:r>
              <a:rPr lang="en-US" sz="1050" b="1" i="0" dirty="0" err="1">
                <a:solidFill>
                  <a:srgbClr val="163470"/>
                </a:solidFill>
              </a:rPr>
              <a:t>Shchudlo</a:t>
            </a:r>
            <a:r>
              <a:rPr lang="en-US" sz="1050" b="1" i="0" dirty="0" smtClean="0">
                <a:solidFill>
                  <a:srgbClr val="163470"/>
                </a:solidFill>
              </a:rPr>
              <a:t>,</a:t>
            </a:r>
            <a:r>
              <a:rPr lang="ru-RU" sz="1050" b="1" i="0" dirty="0" smtClean="0">
                <a:solidFill>
                  <a:srgbClr val="163470"/>
                </a:solidFill>
              </a:rPr>
              <a:t> </a:t>
            </a:r>
            <a:r>
              <a:rPr lang="en-US" sz="1050" b="1" i="0" dirty="0" smtClean="0">
                <a:solidFill>
                  <a:srgbClr val="163470"/>
                </a:solidFill>
              </a:rPr>
              <a:t>E</a:t>
            </a:r>
            <a:r>
              <a:rPr lang="en-US" sz="1050" b="1" i="0" dirty="0">
                <a:solidFill>
                  <a:srgbClr val="163470"/>
                </a:solidFill>
              </a:rPr>
              <a:t>. </a:t>
            </a:r>
            <a:r>
              <a:rPr lang="en-US" sz="1050" b="1" i="0" dirty="0" err="1">
                <a:solidFill>
                  <a:srgbClr val="163470"/>
                </a:solidFill>
              </a:rPr>
              <a:t>Sokolova</a:t>
            </a:r>
            <a:r>
              <a:rPr lang="en-US" sz="1050" b="1" i="0" dirty="0">
                <a:solidFill>
                  <a:srgbClr val="163470"/>
                </a:solidFill>
              </a:rPr>
              <a:t>, S. </a:t>
            </a:r>
            <a:r>
              <a:rPr lang="en-US" sz="1050" b="1" i="0" dirty="0" err="1">
                <a:solidFill>
                  <a:srgbClr val="163470"/>
                </a:solidFill>
              </a:rPr>
              <a:t>Taskaev</a:t>
            </a:r>
            <a:r>
              <a:rPr lang="en-US" sz="1050" b="1" i="0" dirty="0">
                <a:solidFill>
                  <a:srgbClr val="163470"/>
                </a:solidFill>
              </a:rPr>
              <a:t>. The measurement of the neutron yield of the </a:t>
            </a:r>
            <a:r>
              <a:rPr lang="en-US" sz="1050" b="1" i="0" baseline="30000" dirty="0">
                <a:solidFill>
                  <a:srgbClr val="163470"/>
                </a:solidFill>
              </a:rPr>
              <a:t>7</a:t>
            </a:r>
            <a:r>
              <a:rPr lang="en-US" sz="1050" b="1" i="0" dirty="0">
                <a:solidFill>
                  <a:srgbClr val="163470"/>
                </a:solidFill>
              </a:rPr>
              <a:t>Li(</a:t>
            </a:r>
            <a:r>
              <a:rPr lang="en-US" sz="1050" b="1" i="0" dirty="0" err="1">
                <a:solidFill>
                  <a:srgbClr val="163470"/>
                </a:solidFill>
              </a:rPr>
              <a:t>p,n</a:t>
            </a:r>
            <a:r>
              <a:rPr lang="en-US" sz="1050" b="1" i="0" dirty="0">
                <a:solidFill>
                  <a:srgbClr val="163470"/>
                </a:solidFill>
              </a:rPr>
              <a:t>)</a:t>
            </a:r>
            <a:r>
              <a:rPr lang="en-US" sz="1050" b="1" i="0" baseline="30000" dirty="0">
                <a:solidFill>
                  <a:srgbClr val="163470"/>
                </a:solidFill>
              </a:rPr>
              <a:t>7</a:t>
            </a:r>
            <a:r>
              <a:rPr lang="en-US" sz="1050" b="1" i="0" dirty="0">
                <a:solidFill>
                  <a:srgbClr val="163470"/>
                </a:solidFill>
              </a:rPr>
              <a:t>Be reaction in lithium targets. Biology 10 (2021) 824</a:t>
            </a:r>
            <a:r>
              <a:rPr lang="en-US" sz="1050" b="1" i="0" dirty="0" smtClean="0">
                <a:solidFill>
                  <a:srgbClr val="163470"/>
                </a:solidFill>
              </a:rPr>
              <a:t>.</a:t>
            </a:r>
          </a:p>
          <a:p>
            <a:pPr marL="893763" lvl="0" indent="-893763" algn="just">
              <a:buClr>
                <a:srgbClr val="70AD47">
                  <a:lumMod val="75000"/>
                </a:srgbClr>
              </a:buClr>
              <a:buNone/>
              <a:defRPr/>
            </a:pPr>
            <a:endParaRPr kumimoji="0" lang="en-US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893763" lvl="0" indent="-893763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b="1" i="0" dirty="0" smtClean="0">
                <a:solidFill>
                  <a:srgbClr val="163470"/>
                </a:solidFill>
                <a:latin typeface="Calibri"/>
              </a:rPr>
              <a:t>Исследование выполнено при финансовой поддержке гранта РНФ № 19-72-30005 (лаборатория мирового уровня</a:t>
            </a:r>
            <a:r>
              <a:rPr lang="ru-RU" sz="1050" b="1" i="0" dirty="0" smtClean="0">
                <a:solidFill>
                  <a:srgbClr val="163470"/>
                </a:solidFill>
                <a:latin typeface="Calibri"/>
              </a:rPr>
              <a:t>).</a:t>
            </a:r>
            <a:endParaRPr lang="en-US" sz="1050" b="1" i="0" dirty="0" smtClean="0">
              <a:solidFill>
                <a:srgbClr val="163470"/>
              </a:solidFill>
              <a:latin typeface="Calibri"/>
            </a:endParaRPr>
          </a:p>
          <a:p>
            <a:pPr marL="893763" lvl="0" indent="-893763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b="1" i="0" dirty="0">
                <a:solidFill>
                  <a:srgbClr val="163470"/>
                </a:solidFill>
              </a:rPr>
              <a:t>Направление 1.3.3.5. Физика ускорителей заряженных </a:t>
            </a:r>
            <a:r>
              <a:rPr lang="ru-RU" sz="1050" b="1" i="0" dirty="0" smtClean="0">
                <a:solidFill>
                  <a:srgbClr val="163470"/>
                </a:solidFill>
              </a:rPr>
              <a:t>частиц</a:t>
            </a:r>
            <a:r>
              <a:rPr lang="en-US" sz="1050" b="1" i="0" dirty="0">
                <a:solidFill>
                  <a:srgbClr val="163470"/>
                </a:solidFill>
              </a:rPr>
              <a:t>.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231" y="2544229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163470"/>
                </a:solidFill>
                <a:latin typeface="Calibri"/>
              </a:rPr>
              <a:t>На ускорителе-тандеме с вакуумной изоляцией ИЯФ СО РАН [1] реализован режим протонной микроскопии, когда энергетический анализ обратно рассеянных протонов позволяет определить глубинное распределение элементного состава пленок и слоев. Новый инструмент успешно использован для определения элементного состава литиевого слоя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нейтроногенерирующей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мишени [2], в том числе при </a:t>
            </a:r>
            <a:r>
              <a:rPr lang="ru-RU" sz="1600" i="1" dirty="0" err="1">
                <a:solidFill>
                  <a:srgbClr val="163470"/>
                </a:solidFill>
                <a:latin typeface="Calibri"/>
              </a:rPr>
              <a:t>in</a:t>
            </a:r>
            <a:r>
              <a:rPr lang="ru-RU" sz="1600" i="1" dirty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i="1" dirty="0" err="1">
                <a:solidFill>
                  <a:srgbClr val="163470"/>
                </a:solidFill>
                <a:latin typeface="Calibri"/>
              </a:rPr>
              <a:t>situ</a:t>
            </a:r>
            <a:r>
              <a:rPr lang="ru-RU" sz="1600" i="1" dirty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изучении динамики накопления и диффузии примесей в литиевом слое при длительном облучении пучком протонов. Предложенный и реализованный метод протонной микроскопии позволяет получать уникальные данные о составе различных пленок, включая изотопное содержание </a:t>
            </a:r>
            <a:r>
              <a:rPr lang="ru-RU" sz="1600">
                <a:solidFill>
                  <a:srgbClr val="163470"/>
                </a:solidFill>
                <a:latin typeface="Calibri"/>
              </a:rPr>
              <a:t>атомных </a:t>
            </a:r>
            <a:r>
              <a:rPr lang="ru-RU" sz="1600" smtClean="0">
                <a:solidFill>
                  <a:srgbClr val="163470"/>
                </a:solidFill>
                <a:latin typeface="Calibri"/>
              </a:rPr>
              <a:t>ядер.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417846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Протонный микроскоп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8864" y="4656048"/>
            <a:ext cx="4529667" cy="76943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>
                <a:solidFill>
                  <a:srgbClr val="163470"/>
                </a:solidFill>
              </a:rPr>
              <a:t>Энергетический спектр обратно рассеянных протонов при облучении литиевой мишени 1 МэВ протонами свежеосажденного слоя лития (</a:t>
            </a:r>
            <a:r>
              <a:rPr lang="ru-RU" sz="1100" i="1" dirty="0">
                <a:solidFill>
                  <a:srgbClr val="163470"/>
                </a:solidFill>
              </a:rPr>
              <a:t>1</a:t>
            </a:r>
            <a:r>
              <a:rPr lang="ru-RU" sz="1100" dirty="0">
                <a:solidFill>
                  <a:srgbClr val="163470"/>
                </a:solidFill>
              </a:rPr>
              <a:t>) и слоя лития после преднамеренного напуска атмосферного воздуха в мишенный узел в течение 10 мин (</a:t>
            </a:r>
            <a:r>
              <a:rPr lang="ru-RU" sz="1100" i="1" dirty="0">
                <a:solidFill>
                  <a:srgbClr val="163470"/>
                </a:solidFill>
              </a:rPr>
              <a:t>2</a:t>
            </a:r>
            <a:r>
              <a:rPr lang="ru-RU" sz="1100" dirty="0">
                <a:solidFill>
                  <a:srgbClr val="163470"/>
                </a:solidFill>
              </a:rPr>
              <a:t>) и 1 ч (</a:t>
            </a:r>
            <a:r>
              <a:rPr lang="ru-RU" sz="1100" i="1" dirty="0">
                <a:solidFill>
                  <a:srgbClr val="163470"/>
                </a:solidFill>
              </a:rPr>
              <a:t>3</a:t>
            </a:r>
            <a:r>
              <a:rPr lang="ru-RU" sz="1100" dirty="0">
                <a:solidFill>
                  <a:srgbClr val="163470"/>
                </a:solidFill>
              </a:rPr>
              <a:t>).</a:t>
            </a:r>
            <a:endParaRPr kumimoji="0" lang="ru-RU" sz="1100" b="1" i="1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 descr="D:\bnct\статьи и препринты\МОИ СТАТЬИ\Biology\2021 Выход нейтронов\рисунки\fig. 7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238" y="2002336"/>
            <a:ext cx="4107293" cy="25749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7957</TotalTime>
  <Words>166</Words>
  <Application>Microsoft Office PowerPoint</Application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Протонный микроскоп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BINP User</cp:lastModifiedBy>
  <cp:revision>641</cp:revision>
  <cp:lastPrinted>2020-01-14T01:52:00Z</cp:lastPrinted>
  <dcterms:created xsi:type="dcterms:W3CDTF">2019-05-20T10:35:54Z</dcterms:created>
  <dcterms:modified xsi:type="dcterms:W3CDTF">2021-12-10T02:51:57Z</dcterms:modified>
</cp:coreProperties>
</file>