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3" d="100"/>
          <a:sy n="113" d="100"/>
        </p:scale>
        <p:origin x="1098" y="9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77778" y="93133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Будкера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04379" y="1837028"/>
            <a:ext cx="6623555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>
              <a:defRPr/>
            </a:pP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Иванов,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А.А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., Сотников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О.З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., Санин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А.Л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., Бельченко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Ю.И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.,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Шиховцев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И.В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., Кондаков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А.А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., Горбовский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А.И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Амиров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В.Х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Абдращитв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Г.Ф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Белавский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А.В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44648"/>
            <a:ext cx="11442818" cy="106182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-360000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 </a:t>
            </a:r>
          </a:p>
          <a:p>
            <a:pPr marL="0" lvl="0" indent="-360000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b="1" i="0" dirty="0" smtClean="0">
                <a:solidFill>
                  <a:srgbClr val="163470"/>
                </a:solidFill>
              </a:rPr>
              <a:t>1</a:t>
            </a:r>
            <a:r>
              <a:rPr lang="en-US" sz="1050" b="1" i="0" dirty="0">
                <a:solidFill>
                  <a:srgbClr val="163470"/>
                </a:solidFill>
              </a:rPr>
              <a:t>. O. </a:t>
            </a:r>
            <a:r>
              <a:rPr lang="en-US" sz="1050" b="1" i="0" dirty="0" err="1">
                <a:solidFill>
                  <a:srgbClr val="163470"/>
                </a:solidFill>
              </a:rPr>
              <a:t>Sotnikov</a:t>
            </a:r>
            <a:r>
              <a:rPr lang="en-US" sz="1050" b="1" i="0" dirty="0">
                <a:solidFill>
                  <a:srgbClr val="163470"/>
                </a:solidFill>
              </a:rPr>
              <a:t>, A. Ivanov, Yu. Belchenko, et al, Development of high-voltage negative ion based neutral beam injector for fusion devices, </a:t>
            </a:r>
            <a:r>
              <a:rPr lang="en-US" sz="1050" b="1" i="0" dirty="0" err="1">
                <a:solidFill>
                  <a:srgbClr val="163470"/>
                </a:solidFill>
              </a:rPr>
              <a:t>Nucl</a:t>
            </a:r>
            <a:r>
              <a:rPr lang="en-US" sz="1050" b="1" i="0" dirty="0">
                <a:solidFill>
                  <a:srgbClr val="163470"/>
                </a:solidFill>
              </a:rPr>
              <a:t>. Fusion 61 116017, (2021).</a:t>
            </a:r>
          </a:p>
          <a:p>
            <a:pPr marL="177800" lvl="0" indent="-177800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b="1" i="0" dirty="0">
                <a:solidFill>
                  <a:srgbClr val="163470"/>
                </a:solidFill>
              </a:rPr>
              <a:t>2. O. </a:t>
            </a:r>
            <a:r>
              <a:rPr lang="en-US" sz="1050" b="1" i="0" dirty="0" err="1">
                <a:solidFill>
                  <a:srgbClr val="163470"/>
                </a:solidFill>
              </a:rPr>
              <a:t>Sotnikov</a:t>
            </a:r>
            <a:r>
              <a:rPr lang="en-US" sz="1050" b="1" i="0" dirty="0">
                <a:solidFill>
                  <a:srgbClr val="163470"/>
                </a:solidFill>
              </a:rPr>
              <a:t>, A. Sanin, Yu. Belchenko, et al, Negative ion beam acceleration and transport in the high voltage injector prototype, AIP Conference Proceedings 2373, 070001 (2021); https://doi.org/10.1063/5.0059022.</a:t>
            </a:r>
          </a:p>
          <a:p>
            <a:pPr marL="177800" lvl="0" indent="-177800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b="1" i="0" dirty="0">
                <a:solidFill>
                  <a:srgbClr val="163470"/>
                </a:solidFill>
              </a:rPr>
              <a:t>3. A. A. Ivanov, A. Sanin, Yu. Belchenko, et al, Recent achievements in studies of negative beam formation and acceleration in the tandem accelerator at Budker Institute, AIP Conference Proceedings 2373, 070002 (2021); https://doi.org/10.1063/5.0057441</a:t>
            </a:r>
            <a:r>
              <a:rPr lang="en-US" sz="1050" b="1" i="0" dirty="0" smtClean="0">
                <a:solidFill>
                  <a:srgbClr val="163470"/>
                </a:solidFill>
              </a:rPr>
              <a:t>.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04354" y="2590655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35560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>
                <a:solidFill>
                  <a:srgbClr val="163470"/>
                </a:solidFill>
                <a:latin typeface="Calibri"/>
              </a:rPr>
              <a:t>На стенде высоковольтного инжектора нейтралов в корпусе ДОЛ продолжаются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эксперимент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ы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по генерации, ускорению и транспортировке пучка отрицательных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ионов. В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2021 году была проведена модификация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одноапертурного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ускорителя и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отработаны процедуры высоковольтной тренировки его электродов. В результате энергия пучка ускоренных ионов была увеличена до 340 кэВ, а ускоренный пучок был проведен через тракт высокой энергии на </a:t>
            </a:r>
            <a:r>
              <a:rPr lang="ru-RU" sz="1600">
                <a:solidFill>
                  <a:srgbClr val="163470"/>
                </a:solidFill>
                <a:latin typeface="Calibri"/>
              </a:rPr>
              <a:t>расстояние </a:t>
            </a:r>
            <a:r>
              <a:rPr lang="ru-RU" sz="1600" smtClean="0">
                <a:solidFill>
                  <a:srgbClr val="163470"/>
                </a:solidFill>
                <a:latin typeface="Calibri"/>
              </a:rPr>
              <a:t>10 м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от источника. Были проведены исследования фокусировки ускоренного пучка отрицательных ионов квадрупольными магнитными линзами и моделирование транспортировки кодом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COMSOL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. Достигнутые экспериментальные значения эффективности проводки пучка хорошо соответствуют расчетным значениям, полученным с помощью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COMSOL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.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5267" y="1191598"/>
            <a:ext cx="10075332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Получение, ускорение и транспортировка пучка отрицательных ионов на стенде высоковольтного инжектора нейтралов в корпусе ДОЛ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0260" y="3301874"/>
            <a:ext cx="4529667" cy="4308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 smtClean="0">
                <a:solidFill>
                  <a:srgbClr val="163470"/>
                </a:solidFill>
              </a:rPr>
              <a:t>Свечение </a:t>
            </a:r>
            <a:r>
              <a:rPr lang="ru-RU" sz="1100" dirty="0">
                <a:solidFill>
                  <a:srgbClr val="163470"/>
                </a:solidFill>
              </a:rPr>
              <a:t>остаточного газа под действием пучка, сфокусированного квадрупольными линзами, в области приёмных пластин </a:t>
            </a:r>
            <a:r>
              <a:rPr lang="ru-RU" sz="1100" dirty="0" smtClean="0">
                <a:solidFill>
                  <a:srgbClr val="163470"/>
                </a:solidFill>
              </a:rPr>
              <a:t>калориметра.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179253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9598"/>
          <a:stretch/>
        </p:blipFill>
        <p:spPr bwMode="auto">
          <a:xfrm>
            <a:off x="913553" y="1860020"/>
            <a:ext cx="3540760" cy="16478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Рисунок 1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870" y="3732741"/>
            <a:ext cx="2016125" cy="169545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04328" y="5359274"/>
            <a:ext cx="3175006" cy="4308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 smtClean="0">
                <a:solidFill>
                  <a:srgbClr val="163470"/>
                </a:solidFill>
              </a:rPr>
              <a:t>Результаты </a:t>
            </a:r>
            <a:r>
              <a:rPr lang="ru-RU" sz="1100" dirty="0">
                <a:solidFill>
                  <a:srgbClr val="163470"/>
                </a:solidFill>
              </a:rPr>
              <a:t>расчётов профиля сфокусированного пучка с помощью программы </a:t>
            </a:r>
            <a:r>
              <a:rPr lang="ru-RU" sz="1100" dirty="0" err="1">
                <a:solidFill>
                  <a:srgbClr val="163470"/>
                </a:solidFill>
              </a:rPr>
              <a:t>COMSOL</a:t>
            </a:r>
            <a:r>
              <a:rPr lang="ru-RU" sz="1100" dirty="0">
                <a:solidFill>
                  <a:srgbClr val="163470"/>
                </a:solidFill>
              </a:rPr>
              <a:t>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7907</TotalTime>
  <Words>319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Получение, ускорение и транспортировка пучка отрицательных ионов на стенде высоковольтного инжектора нейтралов в корпусе ДОЛ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Sanin</cp:lastModifiedBy>
  <cp:revision>645</cp:revision>
  <cp:lastPrinted>2020-01-14T01:52:00Z</cp:lastPrinted>
  <dcterms:created xsi:type="dcterms:W3CDTF">2019-05-20T10:35:54Z</dcterms:created>
  <dcterms:modified xsi:type="dcterms:W3CDTF">2021-12-08T02:36:03Z</dcterms:modified>
</cp:coreProperties>
</file>