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440" r:id="rId2"/>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1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3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470"/>
    <a:srgbClr val="FF3300"/>
    <a:srgbClr val="F43F06"/>
    <a:srgbClr val="00CC00"/>
    <a:srgbClr val="ECE890"/>
    <a:srgbClr val="B5C9F1"/>
    <a:srgbClr val="18397A"/>
    <a:srgbClr val="1B4089"/>
    <a:srgbClr val="008A3E"/>
    <a:srgbClr val="F0F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5332" autoAdjust="0"/>
  </p:normalViewPr>
  <p:slideViewPr>
    <p:cSldViewPr snapToGrid="0">
      <p:cViewPr varScale="1">
        <p:scale>
          <a:sx n="132" d="100"/>
          <a:sy n="132" d="100"/>
        </p:scale>
        <p:origin x="447" y="69"/>
      </p:cViewPr>
      <p:guideLst>
        <p:guide orient="horz" pos="2160"/>
        <p:guide pos="3840"/>
        <p:guide orient="horz" pos="2155"/>
      </p:guideLst>
    </p:cSldViewPr>
  </p:slideViewPr>
  <p:notesTextViewPr>
    <p:cViewPr>
      <p:scale>
        <a:sx n="1" d="1"/>
        <a:sy n="1" d="1"/>
      </p:scale>
      <p:origin x="0" y="0"/>
    </p:cViewPr>
  </p:notesTextViewPr>
  <p:sorterViewPr>
    <p:cViewPr>
      <p:scale>
        <a:sx n="200" d="100"/>
        <a:sy n="200" d="100"/>
      </p:scale>
      <p:origin x="0" y="16674"/>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30574" cy="497683"/>
          </a:xfrm>
          <a:prstGeom prst="rect">
            <a:avLst/>
          </a:prstGeom>
        </p:spPr>
        <p:txBody>
          <a:bodyPr vert="horz" lIns="91339" tIns="45670" rIns="91339" bIns="45670" rtlCol="0"/>
          <a:lstStyle>
            <a:lvl1pPr algn="l">
              <a:defRPr sz="1200"/>
            </a:lvl1pPr>
          </a:lstStyle>
          <a:p>
            <a:endParaRPr lang="ru-RU"/>
          </a:p>
        </p:txBody>
      </p:sp>
      <p:sp>
        <p:nvSpPr>
          <p:cNvPr id="3" name="Дата 2"/>
          <p:cNvSpPr>
            <a:spLocks noGrp="1"/>
          </p:cNvSpPr>
          <p:nvPr>
            <p:ph type="dt" idx="1"/>
          </p:nvPr>
        </p:nvSpPr>
        <p:spPr>
          <a:xfrm>
            <a:off x="3829012" y="1"/>
            <a:ext cx="2930574" cy="497683"/>
          </a:xfrm>
          <a:prstGeom prst="rect">
            <a:avLst/>
          </a:prstGeom>
        </p:spPr>
        <p:txBody>
          <a:bodyPr vert="horz" lIns="91339" tIns="45670" rIns="91339" bIns="45670" rtlCol="0"/>
          <a:lstStyle>
            <a:lvl1pPr algn="r">
              <a:defRPr sz="1200"/>
            </a:lvl1pPr>
          </a:lstStyle>
          <a:p>
            <a:fld id="{CE29251B-1858-4AD5-9EA0-DC4B5B393A0E}" type="datetimeFigureOut">
              <a:rPr lang="ru-RU" smtClean="0"/>
              <a:pPr/>
              <a:t>08.12.2021</a:t>
            </a:fld>
            <a:endParaRPr lang="ru-RU"/>
          </a:p>
        </p:txBody>
      </p:sp>
      <p:sp>
        <p:nvSpPr>
          <p:cNvPr id="4" name="Образ слайда 3"/>
          <p:cNvSpPr>
            <a:spLocks noGrp="1" noRot="1" noChangeAspect="1"/>
          </p:cNvSpPr>
          <p:nvPr>
            <p:ph type="sldImg" idx="2"/>
          </p:nvPr>
        </p:nvSpPr>
        <p:spPr>
          <a:xfrm>
            <a:off x="66675" y="746125"/>
            <a:ext cx="6627813" cy="3729038"/>
          </a:xfrm>
          <a:prstGeom prst="rect">
            <a:avLst/>
          </a:prstGeom>
          <a:noFill/>
          <a:ln w="12700">
            <a:solidFill>
              <a:prstClr val="black"/>
            </a:solidFill>
          </a:ln>
        </p:spPr>
        <p:txBody>
          <a:bodyPr vert="horz" lIns="91339" tIns="45670" rIns="91339" bIns="45670" rtlCol="0" anchor="ctr"/>
          <a:lstStyle/>
          <a:p>
            <a:endParaRPr lang="ru-RU"/>
          </a:p>
        </p:txBody>
      </p:sp>
      <p:sp>
        <p:nvSpPr>
          <p:cNvPr id="5" name="Заметки 4"/>
          <p:cNvSpPr>
            <a:spLocks noGrp="1"/>
          </p:cNvSpPr>
          <p:nvPr>
            <p:ph type="body" sz="quarter" idx="3"/>
          </p:nvPr>
        </p:nvSpPr>
        <p:spPr>
          <a:xfrm>
            <a:off x="675801" y="4722417"/>
            <a:ext cx="5409562" cy="4474369"/>
          </a:xfrm>
          <a:prstGeom prst="rect">
            <a:avLst/>
          </a:prstGeom>
        </p:spPr>
        <p:txBody>
          <a:bodyPr vert="horz" lIns="91339" tIns="45670" rIns="91339" bIns="4567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43242"/>
            <a:ext cx="2930574" cy="497682"/>
          </a:xfrm>
          <a:prstGeom prst="rect">
            <a:avLst/>
          </a:prstGeom>
        </p:spPr>
        <p:txBody>
          <a:bodyPr vert="horz" lIns="91339" tIns="45670" rIns="91339" bIns="45670" rtlCol="0" anchor="b"/>
          <a:lstStyle>
            <a:lvl1pPr algn="l">
              <a:defRPr sz="1200"/>
            </a:lvl1pPr>
          </a:lstStyle>
          <a:p>
            <a:endParaRPr lang="ru-RU"/>
          </a:p>
        </p:txBody>
      </p:sp>
      <p:sp>
        <p:nvSpPr>
          <p:cNvPr id="7" name="Номер слайда 6"/>
          <p:cNvSpPr>
            <a:spLocks noGrp="1"/>
          </p:cNvSpPr>
          <p:nvPr>
            <p:ph type="sldNum" sz="quarter" idx="5"/>
          </p:nvPr>
        </p:nvSpPr>
        <p:spPr>
          <a:xfrm>
            <a:off x="3829012" y="9443242"/>
            <a:ext cx="2930574" cy="497682"/>
          </a:xfrm>
          <a:prstGeom prst="rect">
            <a:avLst/>
          </a:prstGeom>
        </p:spPr>
        <p:txBody>
          <a:bodyPr vert="horz" lIns="91339" tIns="45670" rIns="91339" bIns="45670" rtlCol="0" anchor="b"/>
          <a:lstStyle>
            <a:lvl1pPr algn="r">
              <a:defRPr sz="1200"/>
            </a:lvl1pPr>
          </a:lstStyle>
          <a:p>
            <a:fld id="{1D82E099-6EB9-476F-A11A-21E927E2E520}" type="slidenum">
              <a:rPr lang="ru-RU" smtClean="0"/>
              <a:pPr/>
              <a:t>‹#›</a:t>
            </a:fld>
            <a:endParaRPr lang="ru-RU"/>
          </a:p>
        </p:txBody>
      </p:sp>
    </p:spTree>
    <p:extLst>
      <p:ext uri="{BB962C8B-B14F-4D97-AF65-F5344CB8AC3E}">
        <p14:creationId xmlns:p14="http://schemas.microsoft.com/office/powerpoint/2010/main" val="256872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1526" y="1880317"/>
            <a:ext cx="9766479" cy="2099257"/>
          </a:xfrm>
        </p:spPr>
        <p:txBody>
          <a:bodyPr anchor="b"/>
          <a:lstStyle>
            <a:lvl1pPr marL="0" marR="0" indent="0" algn="l" defTabSz="914400" rtl="0" eaLnBrk="1" fontAlgn="auto" latinLnBrk="0" hangingPunct="1">
              <a:lnSpc>
                <a:spcPct val="100000"/>
              </a:lnSpc>
              <a:spcBef>
                <a:spcPts val="0"/>
              </a:spcBef>
              <a:spcAft>
                <a:spcPts val="1800"/>
              </a:spcAft>
              <a:buClrTx/>
              <a:buSzTx/>
              <a:buFontTx/>
              <a:buNone/>
              <a:tabLst/>
              <a:defRPr sz="4400"/>
            </a:lvl1pPr>
          </a:lstStyle>
          <a:p>
            <a:pPr marL="0" marR="0" lvl="0" indent="0" defTabSz="914400" rtl="0" eaLnBrk="1" fontAlgn="auto" latinLnBrk="0" hangingPunct="1">
              <a:lnSpc>
                <a:spcPct val="100000"/>
              </a:lnSpc>
              <a:spcBef>
                <a:spcPts val="0"/>
              </a:spcBef>
              <a:spcAft>
                <a:spcPts val="1800"/>
              </a:spcAft>
              <a:tabLst/>
              <a:defRPr/>
            </a:pPr>
            <a:endParaRPr kumimoji="0" lang="ru-RU" sz="3600" b="1"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p:cNvSpPr>
            <a:spLocks noGrp="1"/>
          </p:cNvSpPr>
          <p:nvPr>
            <p:ph type="subTitle" idx="1"/>
          </p:nvPr>
        </p:nvSpPr>
        <p:spPr>
          <a:xfrm>
            <a:off x="927280" y="4413407"/>
            <a:ext cx="10547799" cy="1655762"/>
          </a:xfrm>
        </p:spPr>
        <p:txBody>
          <a:bodyPr/>
          <a:lstStyle>
            <a:lvl1pPr marL="0" marR="0" indent="0" algn="l" defTabSz="914400" rtl="0" eaLnBrk="1" fontAlgn="auto" latinLnBrk="0" hangingPunct="1">
              <a:lnSpc>
                <a:spcPct val="150000"/>
              </a:lnSpc>
              <a:spcBef>
                <a:spcPts val="0"/>
              </a:spcBef>
              <a:spcAft>
                <a:spcPts val="0"/>
              </a:spcAft>
              <a:buClrTx/>
              <a:buSzTx/>
              <a:buFontTx/>
              <a:buNone/>
              <a:tabLst/>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8" name="Прямая соединительная линия 7"/>
          <p:cNvCxnSpPr/>
          <p:nvPr userDrawn="1"/>
        </p:nvCxnSpPr>
        <p:spPr>
          <a:xfrm>
            <a:off x="8340957" y="868753"/>
            <a:ext cx="3866283" cy="15092"/>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5" y="876299"/>
            <a:ext cx="885825" cy="0"/>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userDrawn="1"/>
        </p:nvSpPr>
        <p:spPr>
          <a:xfrm>
            <a:off x="0" y="6492240"/>
            <a:ext cx="12192000" cy="365760"/>
          </a:xfrm>
          <a:prstGeom prst="rect">
            <a:avLst/>
          </a:prstGeom>
          <a:solidFill>
            <a:srgbClr val="1B4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userDrawn="1"/>
        </p:nvSpPr>
        <p:spPr>
          <a:xfrm>
            <a:off x="1949395" y="691634"/>
            <a:ext cx="6391564" cy="369332"/>
          </a:xfrm>
          <a:prstGeom prst="rect">
            <a:avLst/>
          </a:prstGeom>
          <a:noFill/>
        </p:spPr>
        <p:txBody>
          <a:bodyPr wrap="square" rtlCol="0">
            <a:spAutoFit/>
          </a:bodyPr>
          <a:lstStyle/>
          <a:p>
            <a:r>
              <a:rPr lang="ru-RU" b="1" dirty="0" smtClean="0">
                <a:solidFill>
                  <a:srgbClr val="1B4089"/>
                </a:solidFill>
                <a:latin typeface="Open Sans" panose="020B0606030504020204" pitchFamily="34" charset="0"/>
                <a:ea typeface="Open Sans" panose="020B0606030504020204" pitchFamily="34" charset="0"/>
                <a:cs typeface="Open Sans" panose="020B0606030504020204" pitchFamily="34" charset="0"/>
              </a:rPr>
              <a:t>Сибирское отделение Российской академии наук</a:t>
            </a:r>
            <a:endParaRPr lang="ru-RU" b="1" dirty="0">
              <a:solidFill>
                <a:srgbClr val="1B4089"/>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85854" y="505562"/>
            <a:ext cx="756865" cy="741475"/>
          </a:xfrm>
          <a:prstGeom prst="rect">
            <a:avLst/>
          </a:prstGeom>
        </p:spPr>
      </p:pic>
    </p:spTree>
    <p:extLst>
      <p:ext uri="{BB962C8B-B14F-4D97-AF65-F5344CB8AC3E}">
        <p14:creationId xmlns:p14="http://schemas.microsoft.com/office/powerpoint/2010/main" val="168310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A02197-A36F-47E6-BE32-E303756AC480}" type="datetime1">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9058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2"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3"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90F463C-CDD0-4E8F-BEFA-9741EA96CC46}" type="datetime1">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1928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smtClean="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p:cNvSpPr>
            <a:spLocks noGrp="1"/>
          </p:cNvSpPr>
          <p:nvPr>
            <p:ph idx="1"/>
          </p:nvPr>
        </p:nvSpPr>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p>
            <a:fld id="{55F6E91F-E900-459C-A1E8-AECCDFC75A7C}" type="datetime1">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pic>
        <p:nvPicPr>
          <p:cNvPr id="7" name="Рисунок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8" name="Прямая соединительная линия 7"/>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37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49"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CF3A7D-C416-4D5C-BEB9-4425ED7004C9}" type="datetime1">
              <a:rPr lang="ru-RU" smtClean="0"/>
              <a:pPr/>
              <a:t>08.12.2021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6685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smtClean="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Дата 3"/>
          <p:cNvSpPr>
            <a:spLocks noGrp="1"/>
          </p:cNvSpPr>
          <p:nvPr>
            <p:ph type="dt" sz="half" idx="10"/>
          </p:nvPr>
        </p:nvSpPr>
        <p:spPr>
          <a:xfrm>
            <a:off x="838200" y="6356358"/>
            <a:ext cx="2743200" cy="365125"/>
          </a:xfrm>
        </p:spPr>
        <p:txBody>
          <a:bodyPr/>
          <a:lstStyle/>
          <a:p>
            <a:fld id="{51609B3F-C195-44F7-A3A0-7C709B132E91}" type="datetime1">
              <a:rPr lang="ru-RU" smtClean="0"/>
              <a:pPr/>
              <a:t>08.12.2021</a:t>
            </a:fld>
            <a:endParaRPr lang="ru-RU"/>
          </a:p>
        </p:txBody>
      </p:sp>
      <p:sp>
        <p:nvSpPr>
          <p:cNvPr id="11" name="Нижний колонтитул 4"/>
          <p:cNvSpPr>
            <a:spLocks noGrp="1"/>
          </p:cNvSpPr>
          <p:nvPr>
            <p:ph type="ftr" sz="quarter" idx="11"/>
          </p:nvPr>
        </p:nvSpPr>
        <p:spPr>
          <a:xfrm>
            <a:off x="4038600" y="6356358"/>
            <a:ext cx="4114800" cy="365125"/>
          </a:xfrm>
        </p:spPr>
        <p:txBody>
          <a:bodyPr/>
          <a:lstStyle/>
          <a:p>
            <a:endParaRPr lang="ru-RU"/>
          </a:p>
        </p:txBody>
      </p:sp>
      <p:sp>
        <p:nvSpPr>
          <p:cNvPr id="12" name="Номер слайда 5"/>
          <p:cNvSpPr>
            <a:spLocks noGrp="1"/>
          </p:cNvSpPr>
          <p:nvPr>
            <p:ph type="sldNum" sz="quarter" idx="12"/>
          </p:nvPr>
        </p:nvSpPr>
        <p:spPr>
          <a:xfrm>
            <a:off x="8610600" y="6356358"/>
            <a:ext cx="2743200" cy="365125"/>
          </a:xfrm>
        </p:spPr>
        <p:txBody>
          <a:bodyPr/>
          <a:lstStyle/>
          <a:p>
            <a:fld id="{BE6F39FA-1456-4AEA-A082-130B38B49F0B}" type="slidenum">
              <a:rPr lang="ru-RU" smtClean="0"/>
              <a:pPr/>
              <a:t>‹#›</a:t>
            </a:fld>
            <a:endParaRPr lang="ru-RU"/>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14" name="Прямая соединительная линия 13"/>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
        <p:nvSpPr>
          <p:cNvPr id="16" name="Объект 2"/>
          <p:cNvSpPr>
            <a:spLocks noGrp="1"/>
          </p:cNvSpPr>
          <p:nvPr>
            <p:ph idx="13"/>
          </p:nvPr>
        </p:nvSpPr>
        <p:spPr>
          <a:xfrm>
            <a:off x="838203" y="1800912"/>
            <a:ext cx="50106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17" name="Объект 2"/>
          <p:cNvSpPr>
            <a:spLocks noGrp="1"/>
          </p:cNvSpPr>
          <p:nvPr>
            <p:ph idx="14"/>
          </p:nvPr>
        </p:nvSpPr>
        <p:spPr>
          <a:xfrm>
            <a:off x="6248941" y="1800912"/>
            <a:ext cx="51048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extLst>
      <p:ext uri="{BB962C8B-B14F-4D97-AF65-F5344CB8AC3E}">
        <p14:creationId xmlns:p14="http://schemas.microsoft.com/office/powerpoint/2010/main" val="293169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6"/>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3"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7897A76-B6F5-4FDC-8567-F7A3644CFB61}" type="datetime1">
              <a:rPr lang="ru-RU" smtClean="0"/>
              <a:pPr/>
              <a:t>08.12.2021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109159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CCB5EE-DA7F-437D-8311-4E7EB9AB0342}" type="datetime1">
              <a:rPr lang="ru-RU" smtClean="0"/>
              <a:pPr/>
              <a:t>08.12.2021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81217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6" name="Рисунок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7" name="Прямая соединительная линия 6"/>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42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1D2F43A-DB89-49F5-B935-D9C310B01F4C}" type="datetime1">
              <a:rPr lang="ru-RU" smtClean="0"/>
              <a:pPr/>
              <a:t>08.12.2021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429082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2D8DF59-95A2-4F24-875A-203E0D626C22}" type="datetime1">
              <a:rPr lang="ru-RU" smtClean="0"/>
              <a:pPr/>
              <a:t>08.12.2021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3671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A5067-C6A7-4832-B49B-CFC8B49033E9}" type="datetime1">
              <a:rPr lang="ru-RU" smtClean="0"/>
              <a:pPr/>
              <a:t>08.12.2021</a:t>
            </a:fld>
            <a:endParaRPr lang="ru-RU"/>
          </a:p>
        </p:txBody>
      </p:sp>
      <p:sp>
        <p:nvSpPr>
          <p:cNvPr id="5" name="Нижний колонтитул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F39FA-1456-4AEA-A082-130B38B49F0B}" type="slidenum">
              <a:rPr lang="ru-RU" smtClean="0"/>
              <a:pPr/>
              <a:t>‹#›</a:t>
            </a:fld>
            <a:endParaRPr lang="ru-RU"/>
          </a:p>
        </p:txBody>
      </p:sp>
    </p:spTree>
    <p:extLst>
      <p:ext uri="{BB962C8B-B14F-4D97-AF65-F5344CB8AC3E}">
        <p14:creationId xmlns:p14="http://schemas.microsoft.com/office/powerpoint/2010/main" val="315268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F39FA-1456-4AEA-A082-130B38B49F0B}"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Заголовок 3"/>
          <p:cNvSpPr txBox="1">
            <a:spLocks/>
          </p:cNvSpPr>
          <p:nvPr/>
        </p:nvSpPr>
        <p:spPr bwMode="auto">
          <a:xfrm>
            <a:off x="1812783" y="23391"/>
            <a:ext cx="10270067" cy="787686"/>
          </a:xfrm>
          <a:prstGeom prst="rect">
            <a:avLst/>
          </a:prstGeom>
          <a:noFill/>
          <a:ln w="9525">
            <a:noFill/>
            <a:miter lim="800000"/>
            <a:headEnd/>
            <a:tailEnd/>
          </a:ln>
        </p:spPr>
        <p:txBody>
          <a:bodyPr vert="horz" wrap="square" lIns="91438" tIns="45719" rIns="91438" bIns="45719" numCol="1" anchor="ctr" anchorCtr="0" compatLnSpc="1">
            <a:prstTxWarp prst="textNoShape">
              <a:avLst/>
            </a:prstTxWarp>
          </a:bodyPr>
          <a:lstStyle>
            <a:lvl1pPr marL="903288" indent="0" algn="l" rtl="0" eaLnBrk="0" fontAlgn="base" hangingPunct="0">
              <a:spcBef>
                <a:spcPct val="0"/>
              </a:spcBef>
              <a:spcAft>
                <a:spcPct val="0"/>
              </a:spcAft>
              <a:defRPr sz="3200" b="1" kern="1200">
                <a:solidFill>
                  <a:schemeClr val="tx2">
                    <a:lumMod val="75000"/>
                  </a:schemeClr>
                </a:solidFill>
                <a:latin typeface="Verdana" pitchFamily="34" charset="0"/>
                <a:ea typeface="Verdana" pitchFamily="34" charset="0"/>
                <a:cs typeface="Verdana" pitchFamily="34" charset="0"/>
              </a:defRPr>
            </a:lvl1pPr>
            <a:lvl2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2pPr>
            <a:lvl3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3pPr>
            <a:lvl4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4pPr>
            <a:lvl5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lvl="0">
              <a:defRPr/>
            </a:pPr>
            <a:r>
              <a:rPr lang="ru-RU" sz="2400" dirty="0">
                <a:solidFill>
                  <a:srgbClr val="5B9BD5">
                    <a:lumMod val="50000"/>
                  </a:srgbClr>
                </a:solidFill>
                <a:latin typeface="Calibri"/>
              </a:rPr>
              <a:t>Институт ядерной физики им. Г.И. </a:t>
            </a:r>
            <a:r>
              <a:rPr lang="ru-RU" sz="2400" dirty="0" err="1">
                <a:solidFill>
                  <a:srgbClr val="5B9BD5">
                    <a:lumMod val="50000"/>
                  </a:srgbClr>
                </a:solidFill>
                <a:latin typeface="Calibri"/>
              </a:rPr>
              <a:t>Будкера</a:t>
            </a:r>
            <a:r>
              <a:rPr lang="ru-RU" sz="2400" dirty="0">
                <a:solidFill>
                  <a:srgbClr val="5B9BD5">
                    <a:lumMod val="50000"/>
                  </a:srgbClr>
                </a:solidFill>
                <a:latin typeface="Calibri"/>
              </a:rPr>
              <a:t> Сибирского отделения Российской академии</a:t>
            </a:r>
          </a:p>
        </p:txBody>
      </p:sp>
      <p:sp>
        <p:nvSpPr>
          <p:cNvPr id="10" name="TextBox 9"/>
          <p:cNvSpPr txBox="1"/>
          <p:nvPr/>
        </p:nvSpPr>
        <p:spPr>
          <a:xfrm>
            <a:off x="470020" y="5927215"/>
            <a:ext cx="11442818" cy="1223410"/>
          </a:xfrm>
          <a:prstGeom prst="rect">
            <a:avLst/>
          </a:prstGeom>
        </p:spPr>
        <p:txBody>
          <a:bodyPr wrap="square" lIns="91438" tIns="45719" rIns="91438" bIns="45719">
            <a:spAutoFit/>
          </a:bodyPr>
          <a:lstStyle>
            <a:defPPr>
              <a:defRPr lang="ru-RU"/>
            </a:defPPr>
            <a:lvl1pPr marL="171450" lvl="0" indent="-171450">
              <a:buClr>
                <a:schemeClr val="accent6">
                  <a:lumMod val="75000"/>
                </a:schemeClr>
              </a:buClr>
              <a:buFont typeface="Wingdings" panose="05000000000000000000" pitchFamily="2" charset="2"/>
              <a:buChar char="ü"/>
              <a:defRPr sz="900" i="1"/>
            </a:lvl1pPr>
          </a:lstStyle>
          <a:p>
            <a:pPr marL="0" marR="0" lvl="0" indent="0" algn="just" defTabSz="914400" rtl="0" eaLnBrk="1" fontAlgn="auto" latinLnBrk="0" hangingPunct="1">
              <a:lnSpc>
                <a:spcPct val="100000"/>
              </a:lnSpc>
              <a:spcBef>
                <a:spcPts val="0"/>
              </a:spcBef>
              <a:spcAft>
                <a:spcPts val="0"/>
              </a:spcAft>
              <a:buClr>
                <a:srgbClr val="70AD47">
                  <a:lumMod val="75000"/>
                </a:srgbClr>
              </a:buClr>
              <a:buSzTx/>
              <a:buFont typeface="Wingdings" panose="05000000000000000000" pitchFamily="2" charset="2"/>
              <a:buNone/>
              <a:tabLst/>
              <a:defRPr/>
            </a:pPr>
            <a:endParaRPr kumimoji="0" lang="ru-RU" sz="1050" b="1" i="0" u="none" strike="noStrike" kern="1200" cap="none" spc="0" normalizeH="0" baseline="0" noProof="0" dirty="0" smtClean="0">
              <a:ln>
                <a:noFill/>
              </a:ln>
              <a:solidFill>
                <a:srgbClr val="163470"/>
              </a:solidFill>
              <a:effectLst/>
              <a:uLnTx/>
              <a:uFillTx/>
              <a:latin typeface="Calibri"/>
              <a:ea typeface="+mn-ea"/>
              <a:cs typeface="+mn-cs"/>
            </a:endParaRPr>
          </a:p>
          <a:p>
            <a:pPr marL="0" indent="0" algn="just">
              <a:buClr>
                <a:srgbClr val="70AD47">
                  <a:lumMod val="75000"/>
                </a:srgbClr>
              </a:buClr>
              <a:buNone/>
              <a:defRPr/>
            </a:pPr>
            <a:r>
              <a:rPr lang="ru-RU" sz="1050" dirty="0"/>
              <a:t>Ю.И. Бельченко, В.И. Давыденко, П.П. </a:t>
            </a:r>
            <a:r>
              <a:rPr lang="ru-RU" sz="1050" dirty="0" err="1"/>
              <a:t>Дейчули</a:t>
            </a:r>
            <a:r>
              <a:rPr lang="ru-RU" sz="1050" dirty="0"/>
              <a:t> ,И.С. </a:t>
            </a:r>
            <a:r>
              <a:rPr lang="ru-RU" sz="1050" dirty="0" err="1"/>
              <a:t>Емелев</a:t>
            </a:r>
            <a:r>
              <a:rPr lang="ru-RU" sz="1050" dirty="0"/>
              <a:t>, А.А. Иванов, В.В. Колмогоров, С.Г. Константинов, А.А. Краснов, С.С. Попов, А.Л. Санин, А.В. Сорокин, Н.В. Ступишин, И.В. </a:t>
            </a:r>
            <a:r>
              <a:rPr lang="ru-RU" sz="1050" dirty="0" err="1"/>
              <a:t>Шиховцев</a:t>
            </a:r>
            <a:r>
              <a:rPr lang="ru-RU" sz="1050" dirty="0"/>
              <a:t>, А.В. Колмогоров, М.Г. </a:t>
            </a:r>
            <a:r>
              <a:rPr lang="ru-RU" sz="1050" dirty="0" err="1"/>
              <a:t>Атлуханов</a:t>
            </a:r>
            <a:r>
              <a:rPr lang="ru-RU" sz="1050" dirty="0"/>
              <a:t>, Г.Ф. Абдрашитов, А.Н. </a:t>
            </a:r>
            <a:r>
              <a:rPr lang="ru-RU" sz="1050" dirty="0" err="1"/>
              <a:t>Драничников</a:t>
            </a:r>
            <a:r>
              <a:rPr lang="ru-RU" sz="1050" dirty="0"/>
              <a:t>, В.А. Капитонов, А.А. Кондаков</a:t>
            </a:r>
            <a:r>
              <a:rPr lang="ru-RU" sz="1050" dirty="0" smtClean="0"/>
              <a:t>.</a:t>
            </a:r>
            <a:r>
              <a:rPr lang="en-US" sz="1050" dirty="0" smtClean="0"/>
              <a:t> </a:t>
            </a:r>
            <a:r>
              <a:rPr lang="ru-RU" sz="1050" dirty="0" smtClean="0"/>
              <a:t>Исследования </a:t>
            </a:r>
            <a:r>
              <a:rPr lang="ru-RU" sz="1050" dirty="0"/>
              <a:t>по физике и технике ионных и атомарных пучков в ИЯФ СО РАН. УФН, т.188, №6, 2018, с.595-650. </a:t>
            </a:r>
          </a:p>
          <a:p>
            <a:pPr marL="0" indent="0" algn="just">
              <a:buClr>
                <a:srgbClr val="70AD47">
                  <a:lumMod val="75000"/>
                </a:srgbClr>
              </a:buClr>
              <a:buNone/>
              <a:defRPr/>
            </a:pPr>
            <a:r>
              <a:rPr lang="ru-RU" sz="1050" dirty="0" smtClean="0"/>
              <a:t>П.П</a:t>
            </a:r>
            <a:r>
              <a:rPr lang="ru-RU" sz="1050" dirty="0"/>
              <a:t>. </a:t>
            </a:r>
            <a:r>
              <a:rPr lang="ru-RU" sz="1050" dirty="0" err="1"/>
              <a:t>Дейчули</a:t>
            </a:r>
            <a:r>
              <a:rPr lang="ru-RU" sz="1050" dirty="0"/>
              <a:t>, А.В.  </a:t>
            </a:r>
            <a:r>
              <a:rPr lang="ru-RU" sz="1050" dirty="0" err="1"/>
              <a:t>Бруль</a:t>
            </a:r>
            <a:r>
              <a:rPr lang="ru-RU" sz="1050" dirty="0"/>
              <a:t>, В.И. Давыденко, А.А. Иванов, Д. Осин, Р. Магги. Доплеровская спектроскопия атомарного водородно-дейтериевого пучка. Физика плазмы, т. 47, № 7,  2021, </a:t>
            </a:r>
            <a:r>
              <a:rPr lang="ru-RU" sz="1050" dirty="0" smtClean="0"/>
              <a:t>с.596-604</a:t>
            </a:r>
            <a:r>
              <a:rPr lang="ru-RU" sz="1050" dirty="0"/>
              <a:t>. </a:t>
            </a:r>
          </a:p>
          <a:p>
            <a:pPr marL="0" marR="0" lvl="0" indent="0" algn="just" defTabSz="914400" rtl="0" eaLnBrk="1" fontAlgn="auto" latinLnBrk="0" hangingPunct="1">
              <a:lnSpc>
                <a:spcPct val="100000"/>
              </a:lnSpc>
              <a:spcBef>
                <a:spcPts val="0"/>
              </a:spcBef>
              <a:spcAft>
                <a:spcPts val="0"/>
              </a:spcAft>
              <a:buClr>
                <a:srgbClr val="70AD47">
                  <a:lumMod val="75000"/>
                </a:srgbClr>
              </a:buClr>
              <a:buSzTx/>
              <a:buFont typeface="Wingdings" panose="05000000000000000000" pitchFamily="2" charset="2"/>
              <a:buNone/>
              <a:tabLst/>
              <a:defRPr/>
            </a:pPr>
            <a:r>
              <a:rPr kumimoji="0" lang="ru-RU" sz="1050" b="1" i="0" u="none" strike="noStrike" kern="1200" cap="none" spc="0" normalizeH="0" baseline="0" noProof="0" dirty="0" smtClean="0">
                <a:ln>
                  <a:noFill/>
                </a:ln>
                <a:solidFill>
                  <a:srgbClr val="163470"/>
                </a:solidFill>
                <a:effectLst/>
                <a:uLnTx/>
                <a:uFillTx/>
                <a:latin typeface="Calibri"/>
                <a:ea typeface="+mn-ea"/>
                <a:cs typeface="+mn-cs"/>
              </a:rPr>
              <a:t> </a:t>
            </a:r>
          </a:p>
          <a:p>
            <a:pPr marL="0" marR="0" lvl="0" indent="0" algn="just" defTabSz="914400" rtl="0" eaLnBrk="1" fontAlgn="auto" latinLnBrk="0" hangingPunct="1">
              <a:lnSpc>
                <a:spcPct val="100000"/>
              </a:lnSpc>
              <a:spcBef>
                <a:spcPts val="0"/>
              </a:spcBef>
              <a:spcAft>
                <a:spcPts val="0"/>
              </a:spcAft>
              <a:buClr>
                <a:srgbClr val="70AD47">
                  <a:lumMod val="75000"/>
                </a:srgbClr>
              </a:buClr>
              <a:buSzTx/>
              <a:buFont typeface="Wingdings" panose="05000000000000000000" pitchFamily="2" charset="2"/>
              <a:buNone/>
              <a:tabLst/>
              <a:defRPr/>
            </a:pPr>
            <a:endParaRPr kumimoji="0" lang="ru-RU" sz="1050" b="1" i="0" u="none" strike="noStrike" kern="1200" cap="none" spc="0" normalizeH="0" baseline="0" noProof="0" dirty="0">
              <a:ln>
                <a:noFill/>
              </a:ln>
              <a:solidFill>
                <a:srgbClr val="163470"/>
              </a:solidFill>
              <a:effectLst/>
              <a:uLnTx/>
              <a:uFillTx/>
              <a:latin typeface="Calibri"/>
              <a:ea typeface="+mn-ea"/>
              <a:cs typeface="+mn-cs"/>
            </a:endParaRPr>
          </a:p>
        </p:txBody>
      </p:sp>
      <p:sp>
        <p:nvSpPr>
          <p:cNvPr id="13" name="TextBox 12"/>
          <p:cNvSpPr txBox="1"/>
          <p:nvPr/>
        </p:nvSpPr>
        <p:spPr>
          <a:xfrm>
            <a:off x="4586457" y="2044030"/>
            <a:ext cx="7436020" cy="3524053"/>
          </a:xfrm>
          <a:prstGeom prst="rect">
            <a:avLst/>
          </a:prstGeom>
          <a:noFill/>
        </p:spPr>
        <p:txBody>
          <a:bodyPr vert="horz" lIns="91438" tIns="45719" rIns="91438" bIns="45719" rtlCol="0" anchor="ctr">
            <a:noAutofit/>
          </a:bodyPr>
          <a:lstStyle>
            <a:defPPr>
              <a:defRPr lang="ru-RU"/>
            </a:defPPr>
            <a:lvl1pPr marL="171450" lvl="0" indent="-171450" algn="just">
              <a:spcBef>
                <a:spcPts val="600"/>
              </a:spcBef>
              <a:buClr>
                <a:schemeClr val="accent6">
                  <a:lumMod val="75000"/>
                </a:schemeClr>
              </a:buClr>
              <a:buFont typeface="Wingdings" panose="05000000000000000000" pitchFamily="2" charset="2"/>
              <a:buChar char="§"/>
              <a:defRPr sz="1300">
                <a:solidFill>
                  <a:schemeClr val="accent6"/>
                </a:solidFill>
                <a:latin typeface="+mj-lt"/>
              </a:defRPr>
            </a:lvl1pPr>
          </a:lstStyle>
          <a:p>
            <a:r>
              <a:rPr lang="ru-RU" sz="1600" b="1" dirty="0">
                <a:solidFill>
                  <a:schemeClr val="tx1"/>
                </a:solidFill>
              </a:rPr>
              <a:t>Разработана серия инжекторов сфокусированных пучков быстрых атомов водорода и дейтерия повышенной энергии для нагрева плазмы в установках с магнитным удержанием. </a:t>
            </a:r>
          </a:p>
          <a:p>
            <a:r>
              <a:rPr lang="ru-RU" sz="1600" b="1" dirty="0">
                <a:solidFill>
                  <a:schemeClr val="tx1"/>
                </a:solidFill>
              </a:rPr>
              <a:t>Мощность нейтрального пучка достигает 1 МВт, энергия быстрых атомов составляет 50-80 кэВ, длительность импульса – до 2 с. Сформированные ионные пучки имеют малую интегральную угловую расходимость на уровне 11-17 мрад. </a:t>
            </a:r>
          </a:p>
          <a:p>
            <a:r>
              <a:rPr lang="ru-RU" sz="1600" b="1" dirty="0">
                <a:solidFill>
                  <a:schemeClr val="tx1"/>
                </a:solidFill>
              </a:rPr>
              <a:t>Инжекторы оборудованы оптимизированными элементами пучкового тракта и современными системами питания и контроля. Мощность полученных пучков быстрых атомов может контролируемым образом быстро меняться в течение рабочего импульса.  </a:t>
            </a:r>
            <a:endParaRPr lang="en-US" sz="1600" b="1" dirty="0" smtClean="0">
              <a:solidFill>
                <a:schemeClr val="tx1"/>
              </a:solidFill>
            </a:endParaRPr>
          </a:p>
          <a:p>
            <a:r>
              <a:rPr lang="ru-RU" sz="1600" b="1" dirty="0" smtClean="0">
                <a:solidFill>
                  <a:schemeClr val="tx1"/>
                </a:solidFill>
              </a:rPr>
              <a:t>Инжекторы </a:t>
            </a:r>
            <a:r>
              <a:rPr lang="ru-RU" sz="1600" b="1" dirty="0">
                <a:solidFill>
                  <a:schemeClr val="tx1"/>
                </a:solidFill>
              </a:rPr>
              <a:t>успешно используются на </a:t>
            </a:r>
            <a:r>
              <a:rPr lang="ru-RU" sz="1600" b="1" dirty="0" err="1">
                <a:solidFill>
                  <a:schemeClr val="tx1"/>
                </a:solidFill>
              </a:rPr>
              <a:t>токамаках</a:t>
            </a:r>
            <a:r>
              <a:rPr lang="ru-RU" sz="1600" b="1" dirty="0">
                <a:solidFill>
                  <a:schemeClr val="tx1"/>
                </a:solidFill>
              </a:rPr>
              <a:t> </a:t>
            </a:r>
            <a:r>
              <a:rPr lang="en-US" sz="1600" b="1" dirty="0">
                <a:solidFill>
                  <a:schemeClr val="tx1"/>
                </a:solidFill>
              </a:rPr>
              <a:t>TCV </a:t>
            </a:r>
            <a:r>
              <a:rPr lang="ru-RU" sz="1600" b="1" dirty="0">
                <a:solidFill>
                  <a:schemeClr val="tx1"/>
                </a:solidFill>
              </a:rPr>
              <a:t>(Лозанна), </a:t>
            </a:r>
            <a:r>
              <a:rPr lang="en-US" sz="1600" b="1" dirty="0">
                <a:solidFill>
                  <a:schemeClr val="tx1"/>
                </a:solidFill>
              </a:rPr>
              <a:t>Compass</a:t>
            </a:r>
            <a:r>
              <a:rPr lang="ru-RU" sz="1600" b="1" dirty="0">
                <a:solidFill>
                  <a:schemeClr val="tx1"/>
                </a:solidFill>
              </a:rPr>
              <a:t>-</a:t>
            </a:r>
            <a:r>
              <a:rPr lang="en-US" sz="1600" b="1" dirty="0">
                <a:solidFill>
                  <a:schemeClr val="tx1"/>
                </a:solidFill>
              </a:rPr>
              <a:t>U</a:t>
            </a:r>
            <a:r>
              <a:rPr lang="ru-RU" sz="1600" b="1" dirty="0">
                <a:solidFill>
                  <a:schemeClr val="tx1"/>
                </a:solidFill>
              </a:rPr>
              <a:t> (Прага) и </a:t>
            </a:r>
            <a:r>
              <a:rPr lang="en-US" sz="1600" b="1" dirty="0">
                <a:solidFill>
                  <a:schemeClr val="tx1"/>
                </a:solidFill>
              </a:rPr>
              <a:t>ST</a:t>
            </a:r>
            <a:r>
              <a:rPr lang="ru-RU" sz="1600" b="1" dirty="0">
                <a:solidFill>
                  <a:schemeClr val="tx1"/>
                </a:solidFill>
              </a:rPr>
              <a:t>-40 (Оксфорд) для нагрева плазмы и экспериментов по удержанию </a:t>
            </a:r>
            <a:r>
              <a:rPr lang="ru-RU" sz="1600" b="1" dirty="0" smtClean="0">
                <a:solidFill>
                  <a:schemeClr val="tx1"/>
                </a:solidFill>
              </a:rPr>
              <a:t>захваченных быстрых </a:t>
            </a:r>
            <a:r>
              <a:rPr lang="ru-RU" sz="1600" b="1" dirty="0">
                <a:solidFill>
                  <a:schemeClr val="tx1"/>
                </a:solidFill>
              </a:rPr>
              <a:t>ионов.</a:t>
            </a:r>
          </a:p>
        </p:txBody>
      </p:sp>
      <p:sp>
        <p:nvSpPr>
          <p:cNvPr id="9" name="Заголовок 1"/>
          <p:cNvSpPr>
            <a:spLocks noGrp="1"/>
          </p:cNvSpPr>
          <p:nvPr>
            <p:ph type="title" idx="4294967295"/>
          </p:nvPr>
        </p:nvSpPr>
        <p:spPr>
          <a:xfrm>
            <a:off x="1311966" y="900069"/>
            <a:ext cx="10710511" cy="784830"/>
          </a:xfrm>
          <a:noFill/>
        </p:spPr>
        <p:txBody>
          <a:bodyPr wrap="square" rtlCol="0">
            <a:spAutoFit/>
          </a:bodyPr>
          <a:lstStyle/>
          <a:p>
            <a:pPr algn="ctr">
              <a:spcAft>
                <a:spcPts val="600"/>
              </a:spcAft>
            </a:pPr>
            <a:r>
              <a:rPr lang="ru-RU" sz="1800" b="1" dirty="0" smtClean="0"/>
              <a:t>Инжекторы </a:t>
            </a:r>
            <a:r>
              <a:rPr lang="ru-RU" sz="1800" b="1" dirty="0"/>
              <a:t>сфокусированных пучков быстрых атомов повышенной энергии для нагрева </a:t>
            </a:r>
            <a:r>
              <a:rPr lang="ru-RU" sz="1800" b="1" dirty="0" smtClean="0"/>
              <a:t>плазмы</a:t>
            </a:r>
            <a:r>
              <a:rPr lang="ru-RU" sz="1800" dirty="0"/>
              <a:t/>
            </a:r>
            <a:br>
              <a:rPr lang="ru-RU" sz="1800" dirty="0"/>
            </a:br>
            <a:r>
              <a:rPr lang="ru-RU" sz="1600" dirty="0"/>
              <a:t>А.А. Иванов, В.Х. </a:t>
            </a:r>
            <a:r>
              <a:rPr lang="ru-RU" sz="1600" dirty="0" err="1"/>
              <a:t>Амиров</a:t>
            </a:r>
            <a:r>
              <a:rPr lang="ru-RU" sz="1600" dirty="0"/>
              <a:t>, А.В. </a:t>
            </a:r>
            <a:r>
              <a:rPr lang="ru-RU" sz="1600" dirty="0" err="1"/>
              <a:t>Бруль</a:t>
            </a:r>
            <a:r>
              <a:rPr lang="ru-RU" sz="1600" dirty="0"/>
              <a:t>, Р.В. Вахрушев, А.И. Горбовский, В.И. Давыденко, П.П. </a:t>
            </a:r>
            <a:r>
              <a:rPr lang="ru-RU" sz="1600" dirty="0" err="1"/>
              <a:t>Дейчули</a:t>
            </a:r>
            <a:r>
              <a:rPr lang="ru-RU" sz="1600" dirty="0"/>
              <a:t>, А.Н. </a:t>
            </a:r>
            <a:r>
              <a:rPr lang="ru-RU" sz="1600" dirty="0" err="1"/>
              <a:t>Драничников</a:t>
            </a:r>
            <a:r>
              <a:rPr lang="ru-RU" sz="1600" dirty="0"/>
              <a:t>, В.А. Капитонов, В.В. Колмогоров, И.Д. Маслаков, В.В. </a:t>
            </a:r>
            <a:r>
              <a:rPr lang="ru-RU" sz="1600" dirty="0" err="1" smtClean="0"/>
              <a:t>Орешонок</a:t>
            </a:r>
            <a:r>
              <a:rPr lang="ru-RU" sz="1600" dirty="0" smtClean="0"/>
              <a:t>, А.В</a:t>
            </a:r>
            <a:r>
              <a:rPr lang="ru-RU" sz="1600" dirty="0"/>
              <a:t>. Сорокин, Е.И. Шубин, И.В. </a:t>
            </a:r>
            <a:r>
              <a:rPr lang="ru-RU" sz="1600" dirty="0" err="1"/>
              <a:t>Шиховцев</a:t>
            </a:r>
            <a:endParaRPr lang="ru-RU" sz="1600" b="1" dirty="0">
              <a:solidFill>
                <a:srgbClr val="163470"/>
              </a:solidFill>
              <a:latin typeface="+mn-lt"/>
              <a:ea typeface="+mn-ea"/>
              <a:cs typeface="+mn-cs"/>
            </a:endParaRPr>
          </a:p>
        </p:txBody>
      </p:sp>
      <p:sp>
        <p:nvSpPr>
          <p:cNvPr id="71687" name="Rectangle 7"/>
          <p:cNvSpPr>
            <a:spLocks noChangeArrowheads="1"/>
          </p:cNvSpPr>
          <p:nvPr/>
        </p:nvSpPr>
        <p:spPr bwMode="auto">
          <a:xfrm>
            <a:off x="0" y="-184664"/>
            <a:ext cx="184727" cy="369330"/>
          </a:xfrm>
          <a:prstGeom prst="rect">
            <a:avLst/>
          </a:prstGeom>
          <a:noFill/>
          <a:ln w="9525">
            <a:noFill/>
            <a:miter lim="800000"/>
            <a:headEnd/>
            <a:tailEnd/>
          </a:ln>
          <a:effectLst/>
        </p:spPr>
        <p:txBody>
          <a:bodyPr vert="horz" wrap="none" lIns="91438" tIns="45719" rIns="91438" bIns="45719"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TextBox 14"/>
          <p:cNvSpPr txBox="1"/>
          <p:nvPr/>
        </p:nvSpPr>
        <p:spPr>
          <a:xfrm>
            <a:off x="420537" y="5710675"/>
            <a:ext cx="4529667" cy="276997"/>
          </a:xfrm>
          <a:prstGeom prst="rect">
            <a:avLst/>
          </a:prstGeom>
          <a:noFill/>
        </p:spPr>
        <p:txBody>
          <a:bodyPr wrap="square" lIns="91438" tIns="45719" rIns="91438" bIns="45719"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smtClean="0">
                <a:ln>
                  <a:noFill/>
                </a:ln>
                <a:solidFill>
                  <a:srgbClr val="163470"/>
                </a:solidFill>
                <a:effectLst/>
                <a:uLnTx/>
                <a:uFillTx/>
                <a:latin typeface="Calibri"/>
                <a:ea typeface="+mn-ea"/>
                <a:cs typeface="+mn-cs"/>
              </a:rPr>
              <a:t>Инжектор пучка быстрых атомов на </a:t>
            </a:r>
            <a:r>
              <a:rPr kumimoji="0" lang="ru-RU" sz="1200" b="1" i="0" u="none" strike="noStrike" kern="1200" cap="none" spc="0" normalizeH="0" baseline="0" noProof="0" dirty="0" err="1" smtClean="0">
                <a:ln>
                  <a:noFill/>
                </a:ln>
                <a:solidFill>
                  <a:srgbClr val="163470"/>
                </a:solidFill>
                <a:effectLst/>
                <a:uLnTx/>
                <a:uFillTx/>
                <a:latin typeface="Calibri"/>
                <a:ea typeface="+mn-ea"/>
                <a:cs typeface="+mn-cs"/>
              </a:rPr>
              <a:t>токамаке</a:t>
            </a:r>
            <a:r>
              <a:rPr kumimoji="0" lang="ru-RU" sz="1200" b="1" i="0" u="none" strike="noStrike" kern="1200" cap="none" spc="0" normalizeH="0" baseline="0" noProof="0" dirty="0" smtClean="0">
                <a:ln>
                  <a:noFill/>
                </a:ln>
                <a:solidFill>
                  <a:srgbClr val="163470"/>
                </a:solidFill>
                <a:effectLst/>
                <a:uLnTx/>
                <a:uFillTx/>
                <a:latin typeface="Calibri"/>
                <a:ea typeface="+mn-ea"/>
                <a:cs typeface="+mn-cs"/>
              </a:rPr>
              <a:t> </a:t>
            </a:r>
            <a:r>
              <a:rPr kumimoji="0" lang="en-US" sz="1200" b="1" i="0" u="none" strike="noStrike" kern="1200" cap="none" spc="0" normalizeH="0" baseline="0" noProof="0" dirty="0" smtClean="0">
                <a:ln>
                  <a:noFill/>
                </a:ln>
                <a:solidFill>
                  <a:srgbClr val="163470"/>
                </a:solidFill>
                <a:effectLst/>
                <a:uLnTx/>
                <a:uFillTx/>
                <a:latin typeface="Calibri"/>
                <a:ea typeface="+mn-ea"/>
                <a:cs typeface="+mn-cs"/>
              </a:rPr>
              <a:t>TCV</a:t>
            </a:r>
            <a:endParaRPr kumimoji="0" lang="ru-RU" sz="1200" b="1" i="0" u="none" strike="noStrike" kern="1200" cap="none" spc="0" normalizeH="0" baseline="0" noProof="0" dirty="0">
              <a:ln>
                <a:noFill/>
              </a:ln>
              <a:solidFill>
                <a:srgbClr val="163470"/>
              </a:solidFill>
              <a:effectLst/>
              <a:uLnTx/>
              <a:uFillTx/>
              <a:latin typeface="Calibri"/>
              <a:ea typeface="+mn-ea"/>
              <a:cs typeface="+mn-cs"/>
            </a:endParaRPr>
          </a:p>
        </p:txBody>
      </p:sp>
      <p:pic>
        <p:nvPicPr>
          <p:cNvPr id="17" name="Picture 2" descr="D:\Архив\Лого ИЯФ\++ logo BINP new bold blue Прозрачный.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083" y="246987"/>
            <a:ext cx="690256" cy="826675"/>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rotWithShape="1">
          <a:blip r:embed="rId3" cstate="print">
            <a:extLst>
              <a:ext uri="{28A0092B-C50C-407E-A947-70E740481C1C}">
                <a14:useLocalDpi xmlns:a14="http://schemas.microsoft.com/office/drawing/2010/main" val="0"/>
              </a:ext>
            </a:extLst>
          </a:blip>
          <a:srcRect b="8333"/>
          <a:stretch/>
        </p:blipFill>
        <p:spPr>
          <a:xfrm flipH="1">
            <a:off x="1105080" y="1862883"/>
            <a:ext cx="3160583" cy="3776729"/>
          </a:xfrm>
          <a:prstGeom prst="rect">
            <a:avLst/>
          </a:prstGeom>
        </p:spPr>
      </p:pic>
    </p:spTree>
    <p:extLst>
      <p:ext uri="{BB962C8B-B14F-4D97-AF65-F5344CB8AC3E}">
        <p14:creationId xmlns:p14="http://schemas.microsoft.com/office/powerpoint/2010/main" val="2384803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7918</TotalTime>
  <Words>167</Words>
  <Application>Microsoft Office PowerPoint</Application>
  <PresentationFormat>Широкоэкранный</PresentationFormat>
  <Paragraphs>12</Paragraphs>
  <Slides>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vt:i4>
      </vt:variant>
    </vt:vector>
  </HeadingPairs>
  <TitlesOfParts>
    <vt:vector size="8" baseType="lpstr">
      <vt:lpstr>Arial</vt:lpstr>
      <vt:lpstr>Calibri</vt:lpstr>
      <vt:lpstr>Calibri Light</vt:lpstr>
      <vt:lpstr>Open Sans</vt:lpstr>
      <vt:lpstr>Verdana</vt:lpstr>
      <vt:lpstr>Wingdings</vt:lpstr>
      <vt:lpstr>1_Тема Office</vt:lpstr>
      <vt:lpstr>Инжекторы сфокусированных пучков быстрых атомов повышенной энергии для нагрева плазмы А.А. Иванов, В.Х. Амиров, А.В. Бруль, Р.В. Вахрушев, А.И. Горбовский, В.И. Давыденко, П.П. Дейчули, А.Н. Драничников, В.А. Капитонов, В.В. Колмогоров, И.Д. Маслаков, В.В. Орешонок, А.В. Сорокин, Е.И. Шубин, И.В. Шиховцев</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 Голышева</dc:creator>
  <cp:lastModifiedBy>davydenko</cp:lastModifiedBy>
  <cp:revision>642</cp:revision>
  <cp:lastPrinted>2021-12-06T04:53:38Z</cp:lastPrinted>
  <dcterms:created xsi:type="dcterms:W3CDTF">2019-05-20T10:35:54Z</dcterms:created>
  <dcterms:modified xsi:type="dcterms:W3CDTF">2021-12-08T06:02:24Z</dcterms:modified>
</cp:coreProperties>
</file>