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32" d="100"/>
          <a:sy n="132" d="100"/>
        </p:scale>
        <p:origin x="456" y="15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479314" y="6356358"/>
            <a:ext cx="87448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70736" y="1718099"/>
            <a:ext cx="8828422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А.А.Иванов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Т.Д.Ахметов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С.В.Мурахтин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И.С.Черноштанов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Р.В.Воскобойников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К.С.Колесниченко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indent="0">
              <a:buNone/>
            </a:pPr>
            <a:r>
              <a:rPr lang="en-US" sz="1050" i="0" dirty="0" smtClean="0">
                <a:solidFill>
                  <a:srgbClr val="163470"/>
                </a:solidFill>
              </a:rPr>
              <a:t>[1]</a:t>
            </a:r>
            <a:r>
              <a:rPr lang="en-US" sz="1050" i="0" dirty="0">
                <a:solidFill>
                  <a:srgbClr val="163470"/>
                </a:solidFill>
              </a:rPr>
              <a:t> </a:t>
            </a:r>
            <a:r>
              <a:rPr lang="en-US" sz="1050" dirty="0">
                <a:solidFill>
                  <a:srgbClr val="163470"/>
                </a:solidFill>
              </a:rPr>
              <a:t>Low energy, high power hydrogen neutral beam for plasma </a:t>
            </a:r>
            <a:r>
              <a:rPr lang="en-US" sz="1050" dirty="0" smtClean="0">
                <a:solidFill>
                  <a:srgbClr val="163470"/>
                </a:solidFill>
              </a:rPr>
              <a:t>heating</a:t>
            </a:r>
            <a:r>
              <a:rPr lang="en-US" sz="1050" i="0" dirty="0" smtClean="0">
                <a:solidFill>
                  <a:srgbClr val="163470"/>
                </a:solidFill>
              </a:rPr>
              <a:t>, </a:t>
            </a:r>
            <a:r>
              <a:rPr lang="en-US" sz="1050" i="0" dirty="0" err="1" smtClean="0">
                <a:solidFill>
                  <a:srgbClr val="163470"/>
                </a:solidFill>
              </a:rPr>
              <a:t>A.Ivanov</a:t>
            </a:r>
            <a:r>
              <a:rPr lang="en-US" sz="1050" i="0" dirty="0" smtClean="0">
                <a:solidFill>
                  <a:srgbClr val="163470"/>
                </a:solidFill>
              </a:rPr>
              <a:t> et al, </a:t>
            </a:r>
            <a:r>
              <a:rPr lang="en-US" sz="1050" i="0" dirty="0">
                <a:solidFill>
                  <a:srgbClr val="163470"/>
                </a:solidFill>
              </a:rPr>
              <a:t>Review of Scientific Instruments 86, 113509 (2015</a:t>
            </a:r>
            <a:r>
              <a:rPr lang="en-US" sz="1050" i="0" dirty="0" smtClean="0">
                <a:solidFill>
                  <a:srgbClr val="163470"/>
                </a:solidFill>
              </a:rPr>
              <a:t>)</a:t>
            </a:r>
            <a:endParaRPr lang="en-US" sz="1050" i="0" dirty="0">
              <a:solidFill>
                <a:srgbClr val="163470"/>
              </a:solidFill>
            </a:endParaRPr>
          </a:p>
          <a:p>
            <a:pPr marL="0" indent="0">
              <a:buNone/>
            </a:pPr>
            <a:r>
              <a:rPr lang="en-US" sz="1050" i="0" dirty="0" smtClean="0">
                <a:solidFill>
                  <a:srgbClr val="163470"/>
                </a:solidFill>
              </a:rPr>
              <a:t>[2]</a:t>
            </a:r>
            <a:r>
              <a:rPr lang="en-US" altLang="ru-RU" sz="1050" i="0" dirty="0">
                <a:solidFill>
                  <a:srgbClr val="163470"/>
                </a:solidFill>
              </a:rPr>
              <a:t> </a:t>
            </a:r>
            <a:r>
              <a:rPr lang="en-US" altLang="ru-RU" sz="1050" dirty="0">
                <a:solidFill>
                  <a:srgbClr val="163470"/>
                </a:solidFill>
              </a:rPr>
              <a:t>Field-reversal experiments in a neutral-beam-injected mirror machine</a:t>
            </a:r>
            <a:r>
              <a:rPr lang="en-US" altLang="ru-RU" sz="1050" i="0" dirty="0">
                <a:solidFill>
                  <a:srgbClr val="163470"/>
                </a:solidFill>
              </a:rPr>
              <a:t>, </a:t>
            </a:r>
            <a:r>
              <a:rPr lang="en-US" altLang="ru-RU" sz="1050" i="0" dirty="0" err="1">
                <a:solidFill>
                  <a:srgbClr val="163470"/>
                </a:solidFill>
              </a:rPr>
              <a:t>W.C.Turner</a:t>
            </a:r>
            <a:r>
              <a:rPr lang="en-US" altLang="ru-RU" sz="1050" i="0" dirty="0">
                <a:solidFill>
                  <a:srgbClr val="163470"/>
                </a:solidFill>
              </a:rPr>
              <a:t>, et al, Nuclear Fusion, 1979, Vol.19, No.8, </a:t>
            </a:r>
            <a:r>
              <a:rPr lang="en-US" altLang="ru-RU" sz="1050" i="0" dirty="0" smtClean="0">
                <a:solidFill>
                  <a:srgbClr val="163470"/>
                </a:solidFill>
              </a:rPr>
              <a:t>p.1011</a:t>
            </a:r>
            <a:endParaRPr lang="en-US" altLang="ru-RU" sz="1050" i="0" dirty="0">
              <a:solidFill>
                <a:srgbClr val="163470"/>
              </a:solidFill>
            </a:endParaRPr>
          </a:p>
          <a:p>
            <a:pPr marL="0" indent="0">
              <a:buNone/>
            </a:pPr>
            <a:r>
              <a:rPr lang="en-US" sz="1050" i="0" dirty="0" smtClean="0">
                <a:solidFill>
                  <a:srgbClr val="163470"/>
                </a:solidFill>
              </a:rPr>
              <a:t>[3]</a:t>
            </a:r>
            <a:r>
              <a:rPr lang="en-US" sz="1050" b="1" i="0" dirty="0"/>
              <a:t> </a:t>
            </a:r>
            <a:r>
              <a:rPr lang="en-US" sz="1050" dirty="0">
                <a:solidFill>
                  <a:srgbClr val="163470"/>
                </a:solidFill>
              </a:rPr>
              <a:t>Particle-in-cell simulation of field reversal in mirror trap with neutral beam </a:t>
            </a:r>
            <a:r>
              <a:rPr lang="en-US" sz="1050" dirty="0" smtClean="0">
                <a:solidFill>
                  <a:srgbClr val="163470"/>
                </a:solidFill>
              </a:rPr>
              <a:t>injection</a:t>
            </a:r>
            <a:r>
              <a:rPr lang="en-US" sz="1050" i="0" dirty="0" smtClean="0">
                <a:solidFill>
                  <a:srgbClr val="163470"/>
                </a:solidFill>
              </a:rPr>
              <a:t>, </a:t>
            </a:r>
            <a:r>
              <a:rPr lang="en-US" sz="1050" i="0" dirty="0" err="1">
                <a:solidFill>
                  <a:srgbClr val="163470"/>
                </a:solidFill>
              </a:rPr>
              <a:t>Yu.A</a:t>
            </a:r>
            <a:r>
              <a:rPr lang="en-US" sz="1050" i="0" dirty="0">
                <a:solidFill>
                  <a:srgbClr val="163470"/>
                </a:solidFill>
              </a:rPr>
              <a:t>. </a:t>
            </a:r>
            <a:r>
              <a:rPr lang="en-US" sz="1050" i="0" dirty="0" err="1">
                <a:solidFill>
                  <a:srgbClr val="163470"/>
                </a:solidFill>
              </a:rPr>
              <a:t>Tsidulko</a:t>
            </a:r>
            <a:r>
              <a:rPr lang="en-US" sz="1050" i="0" dirty="0">
                <a:solidFill>
                  <a:srgbClr val="163470"/>
                </a:solidFill>
              </a:rPr>
              <a:t>, I.S. </a:t>
            </a:r>
            <a:r>
              <a:rPr lang="en-US" sz="1050" i="0" dirty="0" err="1">
                <a:solidFill>
                  <a:srgbClr val="163470"/>
                </a:solidFill>
              </a:rPr>
              <a:t>Chernoshtanov</a:t>
            </a:r>
            <a:r>
              <a:rPr lang="en-US" sz="1050" i="0" dirty="0">
                <a:solidFill>
                  <a:srgbClr val="163470"/>
                </a:solidFill>
              </a:rPr>
              <a:t>, AIP Conference Proceedings, 1771, 040005, (2016</a:t>
            </a:r>
            <a:r>
              <a:rPr lang="en-US" sz="1050" i="0" dirty="0" smtClean="0">
                <a:solidFill>
                  <a:srgbClr val="163470"/>
                </a:solidFill>
              </a:rPr>
              <a:t>)</a:t>
            </a:r>
            <a:endParaRPr lang="ru-RU" sz="1050" i="0" dirty="0">
              <a:solidFill>
                <a:srgbClr val="163470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827183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октябре 2021 г. в ИЯФ СОРАН был осуществлён физический пуск новой экспериментальной установки КОТ (Компактный Осесимметричный Тороид). Проект направлен на реализацию нового подхода для открытых магнитных систем – удержанию плазмы с предельно высоким давлением. Мы используем достигнутый в институте прогресс в технологиях мощной атомарной инжекции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[1]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Согласно оценкам, при инжекцию в плазму пробкотрона сильноточных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атомарных пучков возможно не только достигнуть относительного давления плазмы </a:t>
            </a:r>
            <a:r>
              <a:rPr lang="el-GR" sz="1600" dirty="0" smtClean="0">
                <a:solidFill>
                  <a:srgbClr val="163470"/>
                </a:solidFill>
                <a:latin typeface="Calibri"/>
              </a:rPr>
              <a:t>β~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1, но и получить обращение магнитного поля в области удержания плазмоида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 [2]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. 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Результаты, которые будут получены в ходе работ на экспериментальной установке, лягут в основу проекта открытой ловушки нового поколения ГДМЛ, работа над которым в настоящее время ведётся в ИЯФ. Научная экспериментальная программа направлена на изучение методов удержания и стабилизации плазмы с предельно высоким давлением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[3]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Физический запуск экспериментальной установки КОТ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13" y="2184291"/>
            <a:ext cx="4241974" cy="24497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6083" y="4816022"/>
            <a:ext cx="27158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 smtClean="0">
                <a:solidFill>
                  <a:srgbClr val="163470"/>
                </a:solidFill>
              </a:rPr>
              <a:t>Фото мишенной плазмы в пробкотроне КОТ.</a:t>
            </a:r>
          </a:p>
          <a:p>
            <a:r>
              <a:rPr lang="ru-RU" sz="1000" i="1" dirty="0" smtClean="0">
                <a:solidFill>
                  <a:srgbClr val="163470"/>
                </a:solidFill>
              </a:rPr>
              <a:t>Средняя энергия ионов – 200 эВ.</a:t>
            </a:r>
          </a:p>
          <a:p>
            <a:r>
              <a:rPr lang="ru-RU" sz="1000" i="1" dirty="0" smtClean="0">
                <a:solidFill>
                  <a:srgbClr val="163470"/>
                </a:solidFill>
              </a:rPr>
              <a:t>Температура электронов  - </a:t>
            </a:r>
            <a:r>
              <a:rPr lang="en-US" sz="1000" i="1" dirty="0" smtClean="0">
                <a:solidFill>
                  <a:srgbClr val="163470"/>
                </a:solidFill>
              </a:rPr>
              <a:t>3</a:t>
            </a:r>
            <a:r>
              <a:rPr lang="ru-RU" sz="1000" i="1" dirty="0" smtClean="0">
                <a:solidFill>
                  <a:srgbClr val="163470"/>
                </a:solidFill>
              </a:rPr>
              <a:t>0 эВ.</a:t>
            </a:r>
          </a:p>
          <a:p>
            <a:r>
              <a:rPr lang="ru-RU" sz="1000" i="1" dirty="0" smtClean="0">
                <a:solidFill>
                  <a:srgbClr val="163470"/>
                </a:solidFill>
              </a:rPr>
              <a:t>Концентрация – 5*10</a:t>
            </a:r>
            <a:r>
              <a:rPr lang="ru-RU" sz="1000" i="1" baseline="30000" dirty="0" smtClean="0">
                <a:solidFill>
                  <a:srgbClr val="163470"/>
                </a:solidFill>
              </a:rPr>
              <a:t>13</a:t>
            </a:r>
            <a:r>
              <a:rPr lang="ru-RU" sz="1000" i="1" dirty="0" smtClean="0">
                <a:solidFill>
                  <a:srgbClr val="163470"/>
                </a:solidFill>
              </a:rPr>
              <a:t> см</a:t>
            </a:r>
            <a:r>
              <a:rPr lang="ru-RU" sz="1000" i="1" baseline="30000" dirty="0" smtClean="0">
                <a:solidFill>
                  <a:srgbClr val="163470"/>
                </a:solidFill>
              </a:rPr>
              <a:t>-3</a:t>
            </a:r>
            <a:r>
              <a:rPr lang="ru-RU" sz="1000" i="1" dirty="0" smtClean="0">
                <a:solidFill>
                  <a:srgbClr val="163470"/>
                </a:solidFill>
              </a:rPr>
              <a:t>.</a:t>
            </a:r>
          </a:p>
          <a:p>
            <a:r>
              <a:rPr lang="ru-RU" sz="1000" i="1" dirty="0" smtClean="0">
                <a:solidFill>
                  <a:srgbClr val="163470"/>
                </a:solidFill>
              </a:rPr>
              <a:t>Радиус плазмы – 10 см.</a:t>
            </a:r>
            <a:endParaRPr lang="en-US" sz="1000" i="1" dirty="0" smtClean="0">
              <a:solidFill>
                <a:srgbClr val="163470"/>
              </a:solidFill>
            </a:endParaRPr>
          </a:p>
          <a:p>
            <a:r>
              <a:rPr lang="ru-RU" sz="1000" i="1" dirty="0" smtClean="0">
                <a:solidFill>
                  <a:srgbClr val="163470"/>
                </a:solidFill>
              </a:rPr>
              <a:t>Магнитное поле – 2 </a:t>
            </a:r>
            <a:r>
              <a:rPr lang="ru-RU" sz="1000" i="1" dirty="0" err="1" smtClean="0">
                <a:solidFill>
                  <a:srgbClr val="163470"/>
                </a:solidFill>
              </a:rPr>
              <a:t>кГс</a:t>
            </a:r>
            <a:r>
              <a:rPr lang="ru-RU" sz="1000" i="1" dirty="0" smtClean="0">
                <a:solidFill>
                  <a:srgbClr val="163470"/>
                </a:solidFill>
              </a:rPr>
              <a:t>.</a:t>
            </a:r>
            <a:endParaRPr lang="ru-RU" sz="1000" i="1" dirty="0">
              <a:solidFill>
                <a:srgbClr val="1634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8063</TotalTime>
  <Words>234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Физический запуск экспериментальной установки КОТ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Sergej V. Murakhtin</cp:lastModifiedBy>
  <cp:revision>652</cp:revision>
  <cp:lastPrinted>2020-01-14T01:52:00Z</cp:lastPrinted>
  <dcterms:created xsi:type="dcterms:W3CDTF">2019-05-20T10:35:54Z</dcterms:created>
  <dcterms:modified xsi:type="dcterms:W3CDTF">2021-12-03T08:33:24Z</dcterms:modified>
</cp:coreProperties>
</file>