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orient="horz" pos="215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5332" autoAdjust="0"/>
  </p:normalViewPr>
  <p:slideViewPr>
    <p:cSldViewPr snapToGrid="0">
      <p:cViewPr varScale="1">
        <p:scale>
          <a:sx n="103" d="100"/>
          <a:sy n="103" d="100"/>
        </p:scale>
        <p:origin x="282" y="108"/>
      </p:cViewPr>
      <p:guideLst>
        <p:guide orient="horz" pos="2160"/>
        <p:guide pos="3840"/>
        <p:guide orient="horz" pos="2155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15.12.2021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академии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30213" y="1633828"/>
            <a:ext cx="5583966" cy="523218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lvl="0" algn="just">
              <a:defRPr/>
            </a:pPr>
            <a:r>
              <a:rPr kumimoji="0" lang="ru-RU" sz="1400" b="1" i="1" u="none" strike="noStrike" kern="1200" cap="none" spc="0" normalizeH="0" baseline="0" noProof="0" dirty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Авторы</a:t>
            </a: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: П.А. Пиминов, Л.И.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Шехтман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В.М.Аульченко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en-US" sz="1400" b="1" i="1" dirty="0" smtClean="0">
                <a:solidFill>
                  <a:srgbClr val="1B4089"/>
                </a:solidFill>
                <a:ea typeface="Verdana" pitchFamily="34" charset="0"/>
              </a:rPr>
              <a:t>		</a:t>
            </a:r>
            <a:r>
              <a:rPr lang="ru-RU" sz="1400" b="1" i="1" dirty="0" err="1" smtClean="0">
                <a:solidFill>
                  <a:srgbClr val="1B4089"/>
                </a:solidFill>
                <a:ea typeface="Verdana" pitchFamily="34" charset="0"/>
              </a:rPr>
              <a:t>В.В.Жуланов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А.Н.Журавлев</a:t>
            </a:r>
            <a:r>
              <a:rPr lang="ru-RU" sz="1400" b="1" i="1" dirty="0">
                <a:solidFill>
                  <a:srgbClr val="1B4089"/>
                </a:solidFill>
                <a:ea typeface="Verdana" pitchFamily="34" charset="0"/>
              </a:rPr>
              <a:t>, </a:t>
            </a:r>
            <a:r>
              <a:rPr lang="ru-RU" sz="1400" b="1" i="1" dirty="0" err="1">
                <a:solidFill>
                  <a:srgbClr val="1B4089"/>
                </a:solidFill>
                <a:ea typeface="Verdana" pitchFamily="34" charset="0"/>
              </a:rPr>
              <a:t>В.А.Киселев</a:t>
            </a:r>
            <a:endParaRPr kumimoji="0" lang="ru-RU" sz="1400" b="0" i="1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805718"/>
            <a:ext cx="11442818" cy="900244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Публикации:  </a:t>
            </a:r>
            <a:r>
              <a:rPr lang="en-US" sz="1050" b="1" i="0" dirty="0" smtClean="0">
                <a:solidFill>
                  <a:srgbClr val="163470"/>
                </a:solidFill>
              </a:rPr>
              <a:t>P</a:t>
            </a:r>
            <a:r>
              <a:rPr lang="en-US" sz="1050" b="1" i="0" dirty="0">
                <a:solidFill>
                  <a:srgbClr val="163470"/>
                </a:solidFill>
              </a:rPr>
              <a:t>. A. Piminov†, G. N. Baranov, A. V. Bogomyagkov, V. M. Borin, V. L. Dorokhov, S. E. Karnaev, K. Yu. </a:t>
            </a:r>
            <a:r>
              <a:rPr lang="en-US" sz="1050" b="1" i="0" dirty="0" err="1">
                <a:solidFill>
                  <a:srgbClr val="163470"/>
                </a:solidFill>
              </a:rPr>
              <a:t>Karyukina</a:t>
            </a:r>
            <a:r>
              <a:rPr lang="en-US" sz="1050" b="1" i="0" dirty="0">
                <a:solidFill>
                  <a:srgbClr val="163470"/>
                </a:solidFill>
              </a:rPr>
              <a:t>, V. A. Kiselev, E. B. Levichev, O. I. Meshkov, S. I. </a:t>
            </a:r>
            <a:r>
              <a:rPr lang="en-US" sz="1050" b="1" i="0" dirty="0" err="1">
                <a:solidFill>
                  <a:srgbClr val="163470"/>
                </a:solidFill>
              </a:rPr>
              <a:t>Mishnev</a:t>
            </a:r>
            <a:r>
              <a:rPr lang="en-US" sz="1050" b="1" i="0" dirty="0">
                <a:solidFill>
                  <a:srgbClr val="163470"/>
                </a:solidFill>
              </a:rPr>
              <a:t>, I. A. </a:t>
            </a:r>
            <a:r>
              <a:rPr lang="en-US" sz="1050" b="1" i="0" dirty="0" err="1">
                <a:solidFill>
                  <a:srgbClr val="163470"/>
                </a:solidFill>
              </a:rPr>
              <a:t>Morozov</a:t>
            </a:r>
            <a:r>
              <a:rPr lang="en-US" sz="1050" b="1" i="0" dirty="0">
                <a:solidFill>
                  <a:srgbClr val="163470"/>
                </a:solidFill>
              </a:rPr>
              <a:t>, O. N. Okunev, E. A. Simonov, S. V. Sinyatkin, E. V. </a:t>
            </a:r>
            <a:r>
              <a:rPr lang="en-US" sz="1050" b="1" i="0" dirty="0" err="1">
                <a:solidFill>
                  <a:srgbClr val="163470"/>
                </a:solidFill>
              </a:rPr>
              <a:t>Starostina</a:t>
            </a:r>
            <a:r>
              <a:rPr lang="en-US" sz="1050" b="1" i="0" dirty="0">
                <a:solidFill>
                  <a:srgbClr val="163470"/>
                </a:solidFill>
              </a:rPr>
              <a:t>, A. N. Zhuravlev, VEPP-4M COLLIDER OPERATION AT HIGH ENERGY,  12th Int. Particle Acc. Conf. IPAC2021, Campinas, SP, Brazil </a:t>
            </a:r>
            <a:r>
              <a:rPr lang="en-US" sz="1050" b="1" i="0" dirty="0" err="1">
                <a:solidFill>
                  <a:srgbClr val="163470"/>
                </a:solidFill>
              </a:rPr>
              <a:t>JACoW</a:t>
            </a:r>
            <a:r>
              <a:rPr lang="en-US" sz="1050" b="1" i="0" dirty="0">
                <a:solidFill>
                  <a:srgbClr val="163470"/>
                </a:solidFill>
              </a:rPr>
              <a:t> Publishing?  ISBN: 978-3-95450-214-1 ISSN: 2673-5490 doi:10.18429/JACoW-IPAC2021-MOPAB034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45087" y="2099589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>
                <a:solidFill>
                  <a:srgbClr val="163470"/>
                </a:solidFill>
                <a:latin typeface="Calibri"/>
              </a:rPr>
              <a:t>Новый кремниевый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микрополосковый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детектор DIMEX-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Si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позволяет проводить эксперименты на пучке СИ с временем экспозиции до 20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нс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 частотой записи кадров до 50 МГц. Для изучения быстропротекающих процессов с новым детектором на накопителе  ВЭПП-4М реализован 22-сгустковый режим (50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нсек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между сгустками) с полным током 35 мА. Для инжекции в накопитель использовалась схема с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предударом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, где в качестве пред-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инфлектора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использовался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позитронныи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̆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инфлектор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На рисунке  1 представлено распределение тока по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сепаратрисам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. На рисунке 2 показан сигнал в детекторе, записанный в режиме с 6-ю сгустками в накопителе, следующими через 55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нс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 (10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сепаратрис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). Детектор работал в режиме 27.5 </a:t>
            </a:r>
            <a:r>
              <a:rPr lang="ru-RU" sz="1600" dirty="0" err="1">
                <a:solidFill>
                  <a:srgbClr val="163470"/>
                </a:solidFill>
                <a:latin typeface="Calibri"/>
              </a:rPr>
              <a:t>нс</a:t>
            </a:r>
            <a:r>
              <a:rPr lang="ru-RU" sz="1600" dirty="0">
                <a:solidFill>
                  <a:srgbClr val="163470"/>
                </a:solidFill>
                <a:latin typeface="Calibri"/>
              </a:rPr>
              <a:t>/кадр. </a:t>
            </a: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25729" y="1174018"/>
            <a:ext cx="9931400" cy="590931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Новый детектор для экспериментов по изучению быстрый динамических процессов с использованием синхротронного излучения</a:t>
            </a: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10058" y="3552911"/>
            <a:ext cx="4529667" cy="261608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 algn="ctr">
              <a:defRPr/>
            </a:pPr>
            <a:r>
              <a:rPr lang="ru-RU" sz="1100" dirty="0">
                <a:solidFill>
                  <a:srgbClr val="163470"/>
                </a:solidFill>
              </a:rPr>
              <a:t>22 сгустка в накопителе через 50 </a:t>
            </a:r>
            <a:r>
              <a:rPr lang="ru-RU" sz="1100" dirty="0" err="1">
                <a:solidFill>
                  <a:srgbClr val="163470"/>
                </a:solidFill>
              </a:rPr>
              <a:t>нс</a:t>
            </a:r>
            <a:r>
              <a:rPr lang="ru-RU" sz="1100" dirty="0">
                <a:solidFill>
                  <a:srgbClr val="163470"/>
                </a:solidFill>
              </a:rPr>
              <a:t> (9 </a:t>
            </a:r>
            <a:r>
              <a:rPr lang="ru-RU" sz="1100" dirty="0" err="1">
                <a:solidFill>
                  <a:srgbClr val="163470"/>
                </a:solidFill>
              </a:rPr>
              <a:t>сепаратрис</a:t>
            </a:r>
            <a:r>
              <a:rPr lang="ru-RU" sz="1100" dirty="0">
                <a:solidFill>
                  <a:srgbClr val="163470"/>
                </a:solidFill>
              </a:rPr>
              <a:t>).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7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6083" y="246987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Рисунок 1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171" y="1778830"/>
            <a:ext cx="4513892" cy="1816039"/>
          </a:xfrm>
          <a:prstGeom prst="rect">
            <a:avLst/>
          </a:prstGeom>
        </p:spPr>
      </p:pic>
      <p:pic>
        <p:nvPicPr>
          <p:cNvPr id="18" name="Рисунок 17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080" r="13272" b="53787"/>
          <a:stretch/>
        </p:blipFill>
        <p:spPr>
          <a:xfrm>
            <a:off x="470020" y="3790080"/>
            <a:ext cx="2202025" cy="1747517"/>
          </a:xfrm>
          <a:prstGeom prst="rect">
            <a:avLst/>
          </a:prstGeom>
        </p:spPr>
      </p:pic>
      <p:pic>
        <p:nvPicPr>
          <p:cNvPr id="19" name="Рисунок 18"/>
          <p:cNvPicPr/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833" t="49630" r="17455"/>
          <a:stretch/>
        </p:blipFill>
        <p:spPr>
          <a:xfrm>
            <a:off x="2859117" y="3852710"/>
            <a:ext cx="2062065" cy="1904708"/>
          </a:xfrm>
          <a:prstGeom prst="rect">
            <a:avLst/>
          </a:prstGeom>
        </p:spPr>
      </p:pic>
      <p:sp>
        <p:nvSpPr>
          <p:cNvPr id="20" name="TextBox 19"/>
          <p:cNvSpPr txBox="1"/>
          <p:nvPr/>
        </p:nvSpPr>
        <p:spPr>
          <a:xfrm>
            <a:off x="470020" y="5389922"/>
            <a:ext cx="4965813" cy="600162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lvl="0">
              <a:defRPr/>
            </a:pPr>
            <a:r>
              <a:rPr lang="ru-RU" sz="1100" dirty="0" smtClean="0">
                <a:solidFill>
                  <a:srgbClr val="163470"/>
                </a:solidFill>
              </a:rPr>
              <a:t>Зависимость </a:t>
            </a:r>
            <a:r>
              <a:rPr lang="ru-RU" sz="1100" dirty="0">
                <a:solidFill>
                  <a:srgbClr val="163470"/>
                </a:solidFill>
              </a:rPr>
              <a:t>сигнала на выходе детектора от времени. Длительность кадра 27.5 </a:t>
            </a:r>
            <a:r>
              <a:rPr lang="ru-RU" sz="1100" dirty="0" err="1">
                <a:solidFill>
                  <a:srgbClr val="163470"/>
                </a:solidFill>
              </a:rPr>
              <a:t>нс</a:t>
            </a:r>
            <a:r>
              <a:rPr lang="ru-RU" sz="1100" dirty="0">
                <a:solidFill>
                  <a:srgbClr val="163470"/>
                </a:solidFill>
              </a:rPr>
              <a:t>, сгустки следуют через 55 </a:t>
            </a:r>
            <a:r>
              <a:rPr lang="ru-RU" sz="1100" dirty="0" err="1">
                <a:solidFill>
                  <a:srgbClr val="163470"/>
                </a:solidFill>
              </a:rPr>
              <a:t>нс</a:t>
            </a:r>
            <a:r>
              <a:rPr lang="ru-RU" sz="1100" dirty="0">
                <a:solidFill>
                  <a:srgbClr val="163470"/>
                </a:solidFill>
              </a:rPr>
              <a:t>. На </a:t>
            </a:r>
            <a:r>
              <a:rPr lang="ru-RU" sz="1100" dirty="0" smtClean="0">
                <a:solidFill>
                  <a:srgbClr val="163470"/>
                </a:solidFill>
              </a:rPr>
              <a:t>левом </a:t>
            </a:r>
            <a:r>
              <a:rPr lang="ru-RU" sz="1100" dirty="0">
                <a:solidFill>
                  <a:srgbClr val="163470"/>
                </a:solidFill>
              </a:rPr>
              <a:t>графике цифрами показаны токи каждого </a:t>
            </a:r>
            <a:r>
              <a:rPr lang="ru-RU" sz="1100" dirty="0" smtClean="0">
                <a:solidFill>
                  <a:srgbClr val="163470"/>
                </a:solidFill>
              </a:rPr>
              <a:t>сгустка, на правом - сигнал </a:t>
            </a:r>
            <a:r>
              <a:rPr lang="ru-RU" sz="1100" dirty="0">
                <a:solidFill>
                  <a:srgbClr val="163470"/>
                </a:solidFill>
              </a:rPr>
              <a:t>от каждого сгустка нормирован на ток.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7932</TotalTime>
  <Words>335</Words>
  <Application>Microsoft Office PowerPoint</Application>
  <PresentationFormat>Широкоэкранный</PresentationFormat>
  <Paragraphs>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Verdana</vt:lpstr>
      <vt:lpstr>Wingdings</vt:lpstr>
      <vt:lpstr>1_Тема Office</vt:lpstr>
      <vt:lpstr>Новый детектор для экспериментов по изучению быстрый динамических процессов с использованием синхротронного излучения</vt:lpstr>
    </vt:vector>
  </TitlesOfParts>
  <Company>diakov.net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BINP User</cp:lastModifiedBy>
  <cp:revision>640</cp:revision>
  <cp:lastPrinted>2020-01-14T01:52:00Z</cp:lastPrinted>
  <dcterms:created xsi:type="dcterms:W3CDTF">2019-05-20T10:35:54Z</dcterms:created>
  <dcterms:modified xsi:type="dcterms:W3CDTF">2021-12-15T05:05:14Z</dcterms:modified>
</cp:coreProperties>
</file>