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155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5332" autoAdjust="0"/>
  </p:normalViewPr>
  <p:slideViewPr>
    <p:cSldViewPr snapToGrid="0">
      <p:cViewPr varScale="1">
        <p:scale>
          <a:sx n="103" d="100"/>
          <a:sy n="103" d="100"/>
        </p:scale>
        <p:origin x="282" y="114"/>
      </p:cViewPr>
      <p:guideLst>
        <p:guide orient="horz" pos="2160"/>
        <p:guide orient="horz" pos="2155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4889D2A-17C7-4903-AD35-3D0F6B9CDB81}" type="datetimeFigureOut">
              <a:rPr lang="ru-RU"/>
              <a:pPr>
                <a:defRPr/>
              </a:pPr>
              <a:t>13.12.2021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5125" cy="4475162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49575" cy="498475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450" y="9444038"/>
            <a:ext cx="2949575" cy="498475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4F4203B-8BE5-479A-BC59-3E411E8264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0345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 userDrawn="1"/>
        </p:nvCxnSpPr>
        <p:spPr>
          <a:xfrm>
            <a:off x="8340725" y="868363"/>
            <a:ext cx="3867150" cy="15875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 userDrawn="1"/>
        </p:nvCxnSpPr>
        <p:spPr>
          <a:xfrm>
            <a:off x="0" y="876300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 userDrawn="1"/>
        </p:nvSpPr>
        <p:spPr>
          <a:xfrm>
            <a:off x="0" y="6492875"/>
            <a:ext cx="12192000" cy="365125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TextBox 9"/>
          <p:cNvSpPr txBox="1">
            <a:spLocks noChangeArrowheads="1"/>
          </p:cNvSpPr>
          <p:nvPr userDrawn="1"/>
        </p:nvSpPr>
        <p:spPr bwMode="auto">
          <a:xfrm>
            <a:off x="1949450" y="692150"/>
            <a:ext cx="6391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b="1">
                <a:solidFill>
                  <a:srgbClr val="1B4089"/>
                </a:solidFill>
                <a:latin typeface="Open Sans"/>
                <a:ea typeface="Open Sans"/>
                <a:cs typeface="Open Sans"/>
              </a:rPr>
              <a:t>Сибирское отделение Российской академии наук</a:t>
            </a:r>
          </a:p>
        </p:txBody>
      </p:sp>
      <p:pic>
        <p:nvPicPr>
          <p:cNvPr id="8" name="Рисунок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504825"/>
            <a:ext cx="757238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lvl="0"/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05388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B3B66-30CB-4F42-8357-D41E9BEEF792}" type="datetime1">
              <a:rPr lang="ru-RU"/>
              <a:pPr>
                <a:defRPr/>
              </a:pPr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96D1C-8B77-4B4C-AC92-40BDC02A78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895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31C58-486F-4C31-A4C7-DF9AB9B7394E}" type="datetime1">
              <a:rPr lang="ru-RU"/>
              <a:pPr>
                <a:defRPr/>
              </a:pPr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79FDA-B04E-4033-BFED-0F470AF71C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028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663575"/>
            <a:ext cx="4016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 userDrawn="1"/>
        </p:nvCxnSpPr>
        <p:spPr>
          <a:xfrm>
            <a:off x="438150" y="1228725"/>
            <a:ext cx="0" cy="5629275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 userDrawn="1"/>
        </p:nvCxnSpPr>
        <p:spPr>
          <a:xfrm>
            <a:off x="438150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endParaRPr 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9FB58-BE80-4684-AA94-FF4DBF496032}" type="datetime1">
              <a:rPr lang="ru-RU"/>
              <a:pPr>
                <a:defRPr/>
              </a:pPr>
              <a:t>13.12.2021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0903E-EF0A-413E-A529-9A73EA5FC2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048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2F7F0-6C42-4CF7-9A4D-52B6088CFA2F}" type="datetime1">
              <a:rPr lang="ru-RU"/>
              <a:pPr>
                <a:defRPr/>
              </a:pPr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D2B99-495C-46F9-BFB4-893A6AE7E1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369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663575"/>
            <a:ext cx="4016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 userDrawn="1"/>
        </p:nvCxnSpPr>
        <p:spPr>
          <a:xfrm>
            <a:off x="438150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 userDrawn="1"/>
        </p:nvCxnSpPr>
        <p:spPr>
          <a:xfrm>
            <a:off x="438150" y="1228725"/>
            <a:ext cx="0" cy="5629275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endParaRPr lang="ru-RU" dirty="0" smtClean="0"/>
          </a:p>
        </p:txBody>
      </p: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9" name="Дата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668EF-78BA-4804-838B-4669B88ABF75}" type="datetime1">
              <a:rPr lang="ru-RU"/>
              <a:pPr>
                <a:defRPr/>
              </a:pPr>
              <a:t>13.12.2021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9752A-93BD-44C6-BB7D-4EA04FA6E3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916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03CD4-9B7D-47DF-8E09-2094AE6002A9}" type="datetime1">
              <a:rPr lang="ru-RU"/>
              <a:pPr>
                <a:defRPr/>
              </a:pPr>
              <a:t>13.12.2021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35A86-6762-415C-A567-800C7DE32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67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F186F-1AF9-4C12-A55F-CF204C10CB6B}" type="datetime1">
              <a:rPr lang="ru-RU"/>
              <a:pPr>
                <a:defRPr/>
              </a:pPr>
              <a:t>13.12.2021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4E6C1-ED36-4656-8F81-9ED7698EF1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01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663575"/>
            <a:ext cx="4016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Прямая соединительная линия 2"/>
          <p:cNvCxnSpPr/>
          <p:nvPr userDrawn="1"/>
        </p:nvCxnSpPr>
        <p:spPr>
          <a:xfrm>
            <a:off x="438150" y="1228725"/>
            <a:ext cx="0" cy="5629275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 userDrawn="1"/>
        </p:nvCxnSpPr>
        <p:spPr>
          <a:xfrm>
            <a:off x="438150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14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5832E-AB79-4988-BE2D-B611ED4884AB}" type="datetime1">
              <a:rPr lang="ru-RU"/>
              <a:pPr>
                <a:defRPr/>
              </a:pPr>
              <a:t>13.12.2021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B866F-B7A2-4BC7-8412-7D338F8CB2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059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D2CEB-1BF1-4E11-BCDF-8D823562930B}" type="datetime1">
              <a:rPr lang="ru-RU"/>
              <a:pPr>
                <a:defRPr/>
              </a:pPr>
              <a:t>13.12.2021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35F03-EB1C-40A9-B8E9-BCBBBEDB00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944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182414-3A61-41CA-879E-643E69ED3610}" type="datetime1">
              <a:rPr lang="ru-RU"/>
              <a:pPr>
                <a:defRPr/>
              </a:pPr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8549DB-A4E5-464C-9A0E-B8B2E9C330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2" r:id="rId3"/>
    <p:sldLayoutId id="2147483685" r:id="rId4"/>
    <p:sldLayoutId id="2147483681" r:id="rId5"/>
    <p:sldLayoutId id="2147483680" r:id="rId6"/>
    <p:sldLayoutId id="2147483686" r:id="rId7"/>
    <p:sldLayoutId id="2147483679" r:id="rId8"/>
    <p:sldLayoutId id="2147483678" r:id="rId9"/>
    <p:sldLayoutId id="2147483677" r:id="rId10"/>
    <p:sldLayoutId id="2147483676" r:id="rId1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4.pn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Relationship Id="rId9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307A7F2-6FCA-4971-96B6-26BC3720AC93}" type="slidenum">
              <a:rPr lang="ru-RU" altLang="ru-RU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>
              <a:solidFill>
                <a:srgbClr val="898989"/>
              </a:solidFill>
            </a:endParaRPr>
          </a:p>
        </p:txBody>
      </p:sp>
      <p:sp>
        <p:nvSpPr>
          <p:cNvPr id="6147" name="Заголовок 3"/>
          <p:cNvSpPr txBox="1">
            <a:spLocks/>
          </p:cNvSpPr>
          <p:nvPr/>
        </p:nvSpPr>
        <p:spPr bwMode="auto">
          <a:xfrm>
            <a:off x="1812925" y="22225"/>
            <a:ext cx="10271125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1F4E79"/>
                </a:solidFill>
                <a:ea typeface="Verdana" pitchFamily="34" charset="0"/>
                <a:cs typeface="Verdana" pitchFamily="34" charset="0"/>
              </a:rPr>
              <a:t>Институт ядерной физики им. Г.И. Будкера Сибирского отделения Российской академии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610600" y="1430338"/>
            <a:ext cx="3089275" cy="549275"/>
          </a:xfrm>
          <a:prstGeom prst="rect">
            <a:avLst/>
          </a:prstGeom>
        </p:spPr>
        <p:txBody>
          <a:bodyPr lIns="91438" tIns="45719" rIns="91438" bIns="45719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ru-RU" altLang="ru-RU" sz="1400" b="1" i="1" dirty="0">
                <a:solidFill>
                  <a:srgbClr val="1B4089"/>
                </a:solidFill>
                <a:ea typeface="Verdana" pitchFamily="34" charset="0"/>
                <a:cs typeface="Verdana" pitchFamily="34" charset="0"/>
              </a:rPr>
              <a:t>Авторы: </a:t>
            </a:r>
            <a:r>
              <a:rPr lang="ru-RU" altLang="ru-RU" sz="1600" b="1" i="1" dirty="0" err="1">
                <a:solidFill>
                  <a:srgbClr val="1B4089"/>
                </a:solidFill>
                <a:latin typeface="Verdana" pitchFamily="34" charset="0"/>
              </a:rPr>
              <a:t>А.И.Анчаров</a:t>
            </a:r>
            <a:r>
              <a:rPr lang="ru-RU" altLang="ru-RU" sz="1400" b="1" i="1" dirty="0">
                <a:solidFill>
                  <a:srgbClr val="1B4089"/>
                </a:solidFill>
                <a:ea typeface="Verdana" pitchFamily="34" charset="0"/>
                <a:cs typeface="Verdana" pitchFamily="34" charset="0"/>
              </a:rPr>
              <a:t>, </a:t>
            </a:r>
          </a:p>
          <a:p>
            <a:pPr algn="just"/>
            <a:r>
              <a:rPr lang="ru-RU" altLang="ru-RU" sz="1400" b="1" i="1" smtClean="0">
                <a:solidFill>
                  <a:srgbClr val="1B4089"/>
                </a:solidFill>
                <a:latin typeface="Verdana" pitchFamily="34" charset="0"/>
              </a:rPr>
              <a:t>             </a:t>
            </a:r>
            <a:r>
              <a:rPr lang="ru-RU" altLang="ru-RU" sz="1400" b="1" i="1" dirty="0" smtClean="0">
                <a:solidFill>
                  <a:srgbClr val="1B4089"/>
                </a:solidFill>
                <a:latin typeface="Verdana" pitchFamily="34" charset="0"/>
              </a:rPr>
              <a:t>А.Г</a:t>
            </a:r>
            <a:r>
              <a:rPr lang="ru-RU" altLang="ru-RU" sz="1400" b="1" i="1" dirty="0">
                <a:solidFill>
                  <a:srgbClr val="1B4089"/>
                </a:solidFill>
                <a:latin typeface="Verdana" pitchFamily="34" charset="0"/>
              </a:rPr>
              <a:t>. Маликов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9900" y="5805488"/>
            <a:ext cx="11442700" cy="1006475"/>
          </a:xfrm>
          <a:prstGeom prst="rect">
            <a:avLst/>
          </a:prstGeom>
        </p:spPr>
        <p:txBody>
          <a:bodyPr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indent="0" algn="just" fontAlgn="auto"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Font typeface="Wingdings" panose="05000000000000000000" pitchFamily="2" charset="2"/>
              <a:buNone/>
              <a:defRPr/>
            </a:pPr>
            <a:endParaRPr lang="ru-RU" sz="1050" b="1" i="0" dirty="0" smtClean="0">
              <a:solidFill>
                <a:srgbClr val="163470"/>
              </a:solidFill>
              <a:latin typeface="Calibri"/>
              <a:cs typeface="+mn-cs"/>
            </a:endParaRP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Font typeface="Wingdings" panose="05000000000000000000" pitchFamily="2" charset="2"/>
              <a:buNone/>
              <a:defRPr/>
            </a:pPr>
            <a:r>
              <a:rPr lang="ru-RU" sz="1050" b="1" i="0" dirty="0" smtClean="0">
                <a:solidFill>
                  <a:srgbClr val="163470"/>
                </a:solidFill>
                <a:latin typeface="Calibri"/>
                <a:cs typeface="+mn-cs"/>
              </a:rPr>
              <a:t>Публикации:  </a:t>
            </a:r>
            <a:r>
              <a:rPr lang="en-US" sz="1050" b="1" i="0" dirty="0" err="1">
                <a:solidFill>
                  <a:srgbClr val="163470"/>
                </a:solidFill>
                <a:latin typeface="+mn-lt"/>
                <a:cs typeface="+mn-cs"/>
              </a:rPr>
              <a:t>Malikov</a:t>
            </a:r>
            <a:r>
              <a:rPr lang="en-US" sz="1050" b="1" i="0" dirty="0">
                <a:solidFill>
                  <a:srgbClr val="163470"/>
                </a:solidFill>
                <a:latin typeface="+mn-lt"/>
                <a:cs typeface="+mn-cs"/>
              </a:rPr>
              <a:t>, A., </a:t>
            </a:r>
            <a:r>
              <a:rPr lang="en-US" sz="1050" b="1" i="0" dirty="0" err="1">
                <a:solidFill>
                  <a:srgbClr val="163470"/>
                </a:solidFill>
                <a:latin typeface="+mn-lt"/>
                <a:cs typeface="+mn-cs"/>
              </a:rPr>
              <a:t>Orishich</a:t>
            </a:r>
            <a:r>
              <a:rPr lang="en-US" sz="1050" b="1" i="0" dirty="0">
                <a:solidFill>
                  <a:srgbClr val="163470"/>
                </a:solidFill>
                <a:latin typeface="+mn-lt"/>
                <a:cs typeface="+mn-cs"/>
              </a:rPr>
              <a:t>, A., </a:t>
            </a:r>
            <a:r>
              <a:rPr lang="en-US" sz="1050" b="1" i="0" dirty="0" err="1">
                <a:solidFill>
                  <a:srgbClr val="163470"/>
                </a:solidFill>
                <a:latin typeface="+mn-lt"/>
                <a:cs typeface="+mn-cs"/>
              </a:rPr>
              <a:t>Vitoshkin</a:t>
            </a:r>
            <a:r>
              <a:rPr lang="en-US" sz="1050" b="1" i="0" dirty="0">
                <a:solidFill>
                  <a:srgbClr val="163470"/>
                </a:solidFill>
                <a:latin typeface="+mn-lt"/>
                <a:cs typeface="+mn-cs"/>
              </a:rPr>
              <a:t>, I., </a:t>
            </a:r>
            <a:r>
              <a:rPr lang="en-US" sz="1050" b="1" i="0" dirty="0" err="1">
                <a:solidFill>
                  <a:srgbClr val="163470"/>
                </a:solidFill>
                <a:latin typeface="+mn-lt"/>
                <a:cs typeface="+mn-cs"/>
              </a:rPr>
              <a:t>Karpov</a:t>
            </a:r>
            <a:r>
              <a:rPr lang="en-US" sz="1050" b="1" i="0" dirty="0">
                <a:solidFill>
                  <a:srgbClr val="163470"/>
                </a:solidFill>
                <a:latin typeface="+mn-lt"/>
                <a:cs typeface="+mn-cs"/>
              </a:rPr>
              <a:t>, E., </a:t>
            </a:r>
            <a:r>
              <a:rPr lang="en-US" sz="1050" b="1" i="0" dirty="0" err="1">
                <a:solidFill>
                  <a:srgbClr val="163470"/>
                </a:solidFill>
                <a:latin typeface="+mn-lt"/>
                <a:cs typeface="+mn-cs"/>
              </a:rPr>
              <a:t>Ancharov</a:t>
            </a:r>
            <a:r>
              <a:rPr lang="en-US" sz="1050" b="1" i="0" dirty="0">
                <a:solidFill>
                  <a:srgbClr val="163470"/>
                </a:solidFill>
                <a:latin typeface="+mn-lt"/>
                <a:cs typeface="+mn-cs"/>
              </a:rPr>
              <a:t>, A. Effect of post-heat treatment on microstructure and mechanical properties of laser welded Al-Cu-Mg alloy. Journal of Manufacturing Processes, 2021, 04, Pages 620-632. DOI: 10.1016/j.jmapro.2021.02.008 . Q1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Font typeface="Wingdings" panose="05000000000000000000" pitchFamily="2" charset="2"/>
              <a:buNone/>
              <a:defRPr/>
            </a:pPr>
            <a:r>
              <a:rPr lang="ru-RU" sz="1050" b="1" i="0" dirty="0">
                <a:solidFill>
                  <a:srgbClr val="163470"/>
                </a:solidFill>
                <a:latin typeface="+mn-lt"/>
                <a:cs typeface="+mn-cs"/>
              </a:rPr>
              <a:t>А.Г. Маликов, А.М. </a:t>
            </a:r>
            <a:r>
              <a:rPr lang="ru-RU" sz="1050" b="1" i="0" dirty="0" err="1">
                <a:solidFill>
                  <a:srgbClr val="163470"/>
                </a:solidFill>
                <a:latin typeface="+mn-lt"/>
                <a:cs typeface="+mn-cs"/>
              </a:rPr>
              <a:t>Оришич</a:t>
            </a:r>
            <a:r>
              <a:rPr lang="ru-RU" sz="1050" b="1" i="0" dirty="0">
                <a:solidFill>
                  <a:srgbClr val="163470"/>
                </a:solidFill>
                <a:latin typeface="+mn-lt"/>
                <a:cs typeface="+mn-cs"/>
              </a:rPr>
              <a:t>, И.Е. Витошки, Е.В. Карпов, А.И. Анчаров. Лазерная сварка разнородных материалов на основе термически упрочняемых алюминиевых сплавов. ПФТМ, 2021, №5, с.161-171</a:t>
            </a:r>
            <a:r>
              <a:rPr lang="ru-RU" sz="1050" b="1" i="0" dirty="0" smtClean="0">
                <a:solidFill>
                  <a:srgbClr val="163470"/>
                </a:solidFill>
                <a:latin typeface="Calibri"/>
                <a:cs typeface="+mn-cs"/>
              </a:rPr>
              <a:t> 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Font typeface="Wingdings" panose="05000000000000000000" pitchFamily="2" charset="2"/>
              <a:buNone/>
              <a:defRPr/>
            </a:pPr>
            <a:endParaRPr lang="ru-RU" sz="1050" b="1" i="0" dirty="0">
              <a:solidFill>
                <a:srgbClr val="163470"/>
              </a:solidFill>
              <a:latin typeface="Calibri"/>
              <a:cs typeface="+mn-cs"/>
            </a:endParaRPr>
          </a:p>
        </p:txBody>
      </p:sp>
      <p:sp>
        <p:nvSpPr>
          <p:cNvPr id="6150" name="TextBox 12"/>
          <p:cNvSpPr txBox="1">
            <a:spLocks noChangeArrowheads="1"/>
          </p:cNvSpPr>
          <p:nvPr/>
        </p:nvSpPr>
        <p:spPr bwMode="auto">
          <a:xfrm>
            <a:off x="5245100" y="2100263"/>
            <a:ext cx="6578600" cy="343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Clr>
                <a:srgbClr val="548235"/>
              </a:buClr>
              <a:buFont typeface="Wingdings" pitchFamily="2" charset="2"/>
              <a:buNone/>
            </a:pPr>
            <a:r>
              <a:rPr lang="ru-RU" altLang="ru-RU" sz="1600" dirty="0">
                <a:solidFill>
                  <a:srgbClr val="163470"/>
                </a:solidFill>
              </a:rPr>
              <a:t>Лазерная сварка является многообещающей </a:t>
            </a:r>
            <a:r>
              <a:rPr lang="ru-RU" altLang="ru-RU" sz="1600" dirty="0" smtClean="0">
                <a:solidFill>
                  <a:srgbClr val="163470"/>
                </a:solidFill>
              </a:rPr>
              <a:t>технологией </a:t>
            </a:r>
            <a:r>
              <a:rPr lang="ru-RU" altLang="ru-RU" sz="1600" dirty="0">
                <a:solidFill>
                  <a:srgbClr val="163470"/>
                </a:solidFill>
              </a:rPr>
              <a:t>для создания сварных конструкций из высокопрочных алюминиевых сплавов. Прочность лазерных сварных соединений алюминиевых сплавов </a:t>
            </a:r>
            <a:r>
              <a:rPr lang="ru-RU" altLang="ru-RU" sz="1600" dirty="0" err="1">
                <a:solidFill>
                  <a:srgbClr val="163470"/>
                </a:solidFill>
              </a:rPr>
              <a:t>сис</a:t>
            </a:r>
            <a:r>
              <a:rPr lang="ru-RU" altLang="ru-RU" sz="1600" dirty="0">
                <a:solidFill>
                  <a:srgbClr val="163470"/>
                </a:solidFill>
              </a:rPr>
              <a:t>-темы </a:t>
            </a:r>
            <a:r>
              <a:rPr lang="ru-RU" altLang="ru-RU" sz="1600" dirty="0" err="1">
                <a:solidFill>
                  <a:srgbClr val="163470"/>
                </a:solidFill>
              </a:rPr>
              <a:t>Al-Cu-Mg</a:t>
            </a:r>
            <a:r>
              <a:rPr lang="ru-RU" altLang="ru-RU" sz="1600" dirty="0">
                <a:solidFill>
                  <a:srgbClr val="163470"/>
                </a:solidFill>
              </a:rPr>
              <a:t> составляет 61-90 % от прочности основного сплава. Известно, что лазерная сварка приводит к кардинальному изменению морфологии и фазового состава и тем самым, механических свойств сварного шва . Целью данной работы является  получение высокопрочных лазерных сварных соединений алюминиевого сплава Д16Т системы </a:t>
            </a:r>
            <a:r>
              <a:rPr lang="ru-RU" altLang="ru-RU" sz="1600" dirty="0" err="1">
                <a:solidFill>
                  <a:srgbClr val="163470"/>
                </a:solidFill>
              </a:rPr>
              <a:t>Al-Cu-Mg</a:t>
            </a:r>
            <a:r>
              <a:rPr lang="ru-RU" altLang="ru-RU" sz="1600" dirty="0">
                <a:solidFill>
                  <a:srgbClr val="163470"/>
                </a:solidFill>
              </a:rPr>
              <a:t> за счет изучения, фазового состава лазерных сварных соединений до и после </a:t>
            </a:r>
            <a:r>
              <a:rPr lang="ru-RU" altLang="ru-RU" sz="1600" dirty="0" smtClean="0">
                <a:solidFill>
                  <a:srgbClr val="163470"/>
                </a:solidFill>
              </a:rPr>
              <a:t>термообработки</a:t>
            </a:r>
            <a:r>
              <a:rPr lang="en-US" altLang="ru-RU" sz="1600" dirty="0" smtClean="0">
                <a:solidFill>
                  <a:srgbClr val="163470"/>
                </a:solidFill>
              </a:rPr>
              <a:t> </a:t>
            </a:r>
            <a:r>
              <a:rPr lang="ru-RU" altLang="ru-RU" sz="1600" dirty="0" smtClean="0">
                <a:solidFill>
                  <a:srgbClr val="163470"/>
                </a:solidFill>
              </a:rPr>
              <a:t>методами дифракции «жесткого» синхротронного излучения от накопителя ВЭПП-3. </a:t>
            </a:r>
            <a:endParaRPr lang="ru-RU" altLang="ru-RU" sz="1600" dirty="0">
              <a:solidFill>
                <a:srgbClr val="163470"/>
              </a:solidFill>
            </a:endParaRPr>
          </a:p>
          <a:p>
            <a:pPr>
              <a:buClr>
                <a:srgbClr val="548235"/>
              </a:buClr>
              <a:buFont typeface="Wingdings" pitchFamily="2" charset="2"/>
              <a:buNone/>
            </a:pPr>
            <a:r>
              <a:rPr lang="ru-RU" altLang="ru-RU" sz="1600" dirty="0">
                <a:solidFill>
                  <a:srgbClr val="163470"/>
                </a:solidFill>
              </a:rPr>
              <a:t>Оптимальная термическая обработка позволяет получить образец в котором предел прочности, предел текучести и относительное удлинение сварного шва и основного сплава составляют 99, 98 и 95 % соответственно  от исходного сплава </a:t>
            </a:r>
          </a:p>
          <a:p>
            <a:pPr>
              <a:buClr>
                <a:srgbClr val="548235"/>
              </a:buClr>
              <a:buFont typeface="Wingdings" pitchFamily="2" charset="2"/>
              <a:buNone/>
            </a:pPr>
            <a:endParaRPr lang="ru-RU" altLang="ru-RU" sz="1600" dirty="0">
              <a:solidFill>
                <a:srgbClr val="163470"/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01800" y="895350"/>
            <a:ext cx="9931400" cy="590550"/>
          </a:xfrm>
        </p:spPr>
        <p:txBody>
          <a:bodyPr rtlCol="0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Исследование фазового состава лазерных сварных соединений алюминиевого сплава системы </a:t>
            </a:r>
            <a:r>
              <a:rPr lang="ru-RU" sz="1800" b="1" dirty="0" err="1">
                <a:solidFill>
                  <a:srgbClr val="163470"/>
                </a:solidFill>
                <a:latin typeface="+mn-lt"/>
                <a:ea typeface="+mn-ea"/>
                <a:cs typeface="+mn-cs"/>
              </a:rPr>
              <a:t>Al-Cu-Mg</a:t>
            </a: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 (Д16)</a:t>
            </a:r>
          </a:p>
        </p:txBody>
      </p:sp>
      <p:sp>
        <p:nvSpPr>
          <p:cNvPr id="6152" name="Rectangle 7"/>
          <p:cNvSpPr>
            <a:spLocks noChangeArrowheads="1"/>
          </p:cNvSpPr>
          <p:nvPr/>
        </p:nvSpPr>
        <p:spPr bwMode="auto">
          <a:xfrm>
            <a:off x="0" y="-1841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8" tIns="45719" rIns="91438" bIns="45719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153" name="TextBox 14"/>
          <p:cNvSpPr txBox="1">
            <a:spLocks noChangeArrowheads="1"/>
          </p:cNvSpPr>
          <p:nvPr/>
        </p:nvSpPr>
        <p:spPr bwMode="auto">
          <a:xfrm>
            <a:off x="515938" y="3260725"/>
            <a:ext cx="45307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1100">
                <a:solidFill>
                  <a:srgbClr val="163470"/>
                </a:solidFill>
              </a:rPr>
              <a:t>Схема процесса.</a:t>
            </a:r>
            <a:endParaRPr lang="ru-RU" altLang="ru-RU" sz="1100" b="1">
              <a:solidFill>
                <a:srgbClr val="163470"/>
              </a:solidFill>
            </a:endParaRPr>
          </a:p>
        </p:txBody>
      </p:sp>
      <p:pic>
        <p:nvPicPr>
          <p:cNvPr id="6154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247650"/>
            <a:ext cx="690563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5" name="TextBox 19"/>
          <p:cNvSpPr txBox="1">
            <a:spLocks noChangeArrowheads="1"/>
          </p:cNvSpPr>
          <p:nvPr/>
        </p:nvSpPr>
        <p:spPr bwMode="auto">
          <a:xfrm>
            <a:off x="469900" y="5389563"/>
            <a:ext cx="46926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100">
                <a:solidFill>
                  <a:srgbClr val="163470"/>
                </a:solidFill>
              </a:rPr>
              <a:t>Дифрактограммы (на просвет)  образца со сварным соединением без ТО (a), и образца после закалки  (b) </a:t>
            </a:r>
          </a:p>
        </p:txBody>
      </p:sp>
      <p:pic>
        <p:nvPicPr>
          <p:cNvPr id="6156" name="Рисунок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81"/>
          <a:stretch>
            <a:fillRect/>
          </a:stretch>
        </p:blipFill>
        <p:spPr bwMode="auto">
          <a:xfrm>
            <a:off x="1214438" y="1433513"/>
            <a:ext cx="3133725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Рисунок 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3675063"/>
            <a:ext cx="2355850" cy="162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Рисунок 2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088" y="3578225"/>
            <a:ext cx="2513012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159" name="Object 15"/>
          <p:cNvGraphicFramePr>
            <a:graphicFrameLocks noChangeAspect="1"/>
          </p:cNvGraphicFramePr>
          <p:nvPr/>
        </p:nvGraphicFramePr>
        <p:xfrm flipH="1" flipV="1">
          <a:off x="5060950" y="3613150"/>
          <a:ext cx="60325" cy="8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Image" r:id="rId7" imgW="30239" imgH="41040" progId="Photoshop.Image.9">
                  <p:embed/>
                </p:oleObj>
              </mc:Choice>
              <mc:Fallback>
                <p:oleObj name="Image" r:id="rId7" imgW="30239" imgH="41040" progId="Photoshop.Image.9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 flipV="1">
                        <a:off x="5060950" y="3613150"/>
                        <a:ext cx="60325" cy="8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0" name="Object 16"/>
          <p:cNvGraphicFramePr>
            <a:graphicFrameLocks noChangeAspect="1"/>
          </p:cNvGraphicFramePr>
          <p:nvPr/>
        </p:nvGraphicFramePr>
        <p:xfrm>
          <a:off x="2505075" y="3705225"/>
          <a:ext cx="46038" cy="6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Image" r:id="rId9" imgW="30239" imgH="41040" progId="Photoshop.Image.9">
                  <p:embed/>
                </p:oleObj>
              </mc:Choice>
              <mc:Fallback>
                <p:oleObj name="Image" r:id="rId9" imgW="30239" imgH="41040" progId="Photoshop.Image.9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5075" y="3705225"/>
                        <a:ext cx="46038" cy="6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8153</TotalTime>
  <Words>273</Words>
  <Application>Microsoft Office PowerPoint</Application>
  <PresentationFormat>Широкоэкранный</PresentationFormat>
  <Paragraphs>12</Paragraphs>
  <Slides>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Image</vt:lpstr>
      <vt:lpstr>Исследование фазового состава лазерных сварных соединений алюминиевого сплава системы Al-Cu-Mg (Д16)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BINP User</cp:lastModifiedBy>
  <cp:revision>643</cp:revision>
  <cp:lastPrinted>2020-01-14T01:52:00Z</cp:lastPrinted>
  <dcterms:created xsi:type="dcterms:W3CDTF">2019-05-20T10:35:54Z</dcterms:created>
  <dcterms:modified xsi:type="dcterms:W3CDTF">2021-12-13T02:35:46Z</dcterms:modified>
</cp:coreProperties>
</file>