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gif" ContentType="image/gi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>
    <p:sldRg st="1" end="1"/>
  </p:showPr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1040" cy="392760"/>
          </a:xfrm>
          <a:prstGeom prst="rect">
            <a:avLst/>
          </a:prstGeom>
          <a:ln w="0">
            <a:noFill/>
          </a:ln>
        </p:spPr>
      </p:pic>
      <p:sp>
        <p:nvSpPr>
          <p:cNvPr id="1" name="Прямая соединительная линия 7"/>
          <p:cNvSpPr/>
          <p:nvPr/>
        </p:nvSpPr>
        <p:spPr>
          <a:xfrm>
            <a:off x="438120" y="1228320"/>
            <a:ext cx="360" cy="562968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Прямая соединительная линия 8"/>
          <p:cNvSpPr/>
          <p:nvPr/>
        </p:nvSpPr>
        <p:spPr>
          <a:xfrm>
            <a:off x="438120" y="0"/>
            <a:ext cx="360" cy="4950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C4903C01-01F6-4112-8E62-44AC1D994A58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0" name="Заголовок 3"/>
          <p:cNvSpPr/>
          <p:nvPr/>
        </p:nvSpPr>
        <p:spPr>
          <a:xfrm>
            <a:off x="1794600" y="246960"/>
            <a:ext cx="10269360" cy="1057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1" name="Прямоугольник 7"/>
          <p:cNvSpPr/>
          <p:nvPr/>
        </p:nvSpPr>
        <p:spPr>
          <a:xfrm>
            <a:off x="5245200" y="1669680"/>
            <a:ext cx="646812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Авторы: А. И. Мильштейн, Н. Н. Николаев, С. Г. Сальников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2" name="TextBox 9"/>
          <p:cNvSpPr/>
          <p:nvPr/>
        </p:nvSpPr>
        <p:spPr>
          <a:xfrm>
            <a:off x="470160" y="5744520"/>
            <a:ext cx="11442240" cy="68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Публикации: А. И. Мильштейн, Н. Н. Николаев, С. Г. Сальников. Нарушение чётности в рассеянии протона на углероде и кислороде. Письма в ЖЭТФ 114, 631 (2021).</a:t>
            </a:r>
            <a:endParaRPr b="0" lang="ru-RU" sz="105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latin typeface="Arial"/>
            </a:endParaRPr>
          </a:p>
        </p:txBody>
      </p:sp>
      <p:sp>
        <p:nvSpPr>
          <p:cNvPr id="43" name="TextBox 12"/>
          <p:cNvSpPr/>
          <p:nvPr/>
        </p:nvSpPr>
        <p:spPr>
          <a:xfrm>
            <a:off x="5245200" y="2099520"/>
            <a:ext cx="6577920" cy="3199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Построена теория, позволяющая описывать эффекты нарушения пространственной чётности при рассеянии протонов на ядрах. Исследованы эффекты нарушения чётности при взаимодействии релятивистских поляризованных протонов с ядрами 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DejaVu Sans"/>
              </a:rPr>
              <a:t>12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C и 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DejaVu Sans"/>
              </a:rPr>
              <a:t>16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O. В рамках подхода Глаубера получены оценки Р-нечётных асимметрий в полном и упругом сечениях рассеяния, сечении диссоциации и в неупругом сечении рассеяния с рождением мезонов. Наши расчёты показывают, что асимметрия должна быть наиболее заметна в упругом сечении и в сечении диссоциации. Результаты важны для экспериментов на коллайдере NICA.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title"/>
          </p:nvPr>
        </p:nvSpPr>
        <p:spPr>
          <a:xfrm>
            <a:off x="1219320" y="1233000"/>
            <a:ext cx="9930600" cy="494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800" spc="-1" strike="noStrike">
                <a:solidFill>
                  <a:srgbClr val="163470"/>
                </a:solidFill>
                <a:latin typeface="Calibri"/>
              </a:rPr>
              <a:t>Нарушение чётности в рассеянии протона на углероде и кислороде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5" name="Rectangle 7"/>
          <p:cNvSpPr/>
          <p:nvPr/>
        </p:nvSpPr>
        <p:spPr>
          <a:xfrm>
            <a:off x="0" y="-184680"/>
            <a:ext cx="183960" cy="368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TextBox 14"/>
          <p:cNvSpPr/>
          <p:nvPr/>
        </p:nvSpPr>
        <p:spPr>
          <a:xfrm>
            <a:off x="753480" y="5299920"/>
            <a:ext cx="4528800" cy="42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Асимметрия в сечениях рассеяния поляризованных протонов на ядрах </a:t>
            </a:r>
            <a:r>
              <a:rPr b="0" lang="ru-RU" sz="1100" spc="-1" strike="noStrike" baseline="33000">
                <a:solidFill>
                  <a:srgbClr val="163470"/>
                </a:solidFill>
                <a:latin typeface="Calibri"/>
                <a:ea typeface="DejaVu Sans"/>
              </a:rPr>
              <a:t>12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C и </a:t>
            </a:r>
            <a:r>
              <a:rPr b="0" lang="ru-RU" sz="1100" spc="-1" strike="noStrike" baseline="33000">
                <a:solidFill>
                  <a:srgbClr val="163470"/>
                </a:solidFill>
                <a:latin typeface="Calibri"/>
                <a:ea typeface="DejaVu Sans"/>
              </a:rPr>
              <a:t>16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O для импульса протонов в лабораторной системе p</a:t>
            </a:r>
            <a:r>
              <a:rPr b="0" lang="ru-RU" sz="1100" spc="-1" strike="noStrike" baseline="-8000">
                <a:solidFill>
                  <a:srgbClr val="163470"/>
                </a:solidFill>
                <a:latin typeface="Calibri"/>
                <a:ea typeface="DejaVu Sans"/>
              </a:rPr>
              <a:t>lab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=6 ГэВ/c.</a:t>
            </a:r>
            <a:endParaRPr b="0" lang="ru-RU" sz="1100" spc="-1" strike="noStrike">
              <a:latin typeface="Arial"/>
            </a:endParaRPr>
          </a:p>
        </p:txBody>
      </p:sp>
      <p:pic>
        <p:nvPicPr>
          <p:cNvPr id="47" name="Picture 2" descr="D:\Архив\Лого ИЯФ\++ logo BINP new bold blue Прозрачный.gif"/>
          <p:cNvPicPr/>
          <p:nvPr/>
        </p:nvPicPr>
        <p:blipFill>
          <a:blip r:embed="rId1"/>
          <a:stretch/>
        </p:blipFill>
        <p:spPr>
          <a:xfrm>
            <a:off x="896040" y="246960"/>
            <a:ext cx="689400" cy="8258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"/>
          <p:cNvGraphicFramePr/>
          <p:nvPr/>
        </p:nvGraphicFramePr>
        <p:xfrm>
          <a:off x="1123560" y="2658960"/>
          <a:ext cx="3841920" cy="347040"/>
        </p:xfrm>
        <a:graphic>
          <a:graphicData uri="http://schemas.openxmlformats.org/drawingml/2006/table">
            <a:tbl>
              <a:tblPr/>
              <a:tblGrid>
                <a:gridCol w="1679400"/>
                <a:gridCol w="1085400"/>
                <a:gridCol w="1077480"/>
              </a:tblGrid>
              <a:tr h="347400">
                <a:tc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12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C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16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O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</a:tr>
              <a:tr h="33516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Полное сечение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−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0,9·10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−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0,9·10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</a:tr>
              <a:tr h="33516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Упругое сечение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−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2,9·10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−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2,7 10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</a:tr>
              <a:tr h="5785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Сечение диссоциации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−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1,8·10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−</a:t>
                      </a: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1,8·10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</a:tr>
              <a:tr h="5785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Неупругое сечение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4,4·10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600" spc="-1" strike="noStrike">
                          <a:solidFill>
                            <a:srgbClr val="163470"/>
                          </a:solidFill>
                          <a:latin typeface="Calibri"/>
                        </a:rPr>
                        <a:t>4,2·10</a:t>
                      </a:r>
                      <a:r>
                        <a:rPr b="0" lang="ru-RU" sz="1600" spc="-1" strike="noStrike" baseline="14000000">
                          <a:solidFill>
                            <a:srgbClr val="163470"/>
                          </a:solidFill>
                          <a:latin typeface="Calibri"/>
                        </a:rPr>
                        <a:t>−9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163470"/>
                      </a:solidFill>
                    </a:lnL>
                    <a:lnR w="720">
                      <a:solidFill>
                        <a:srgbClr val="163470"/>
                      </a:solidFill>
                    </a:lnR>
                    <a:lnT w="720">
                      <a:solidFill>
                        <a:srgbClr val="163470"/>
                      </a:solidFill>
                    </a:lnT>
                    <a:lnB w="720">
                      <a:solidFill>
                        <a:srgbClr val="16347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7910</TotalTime>
  <Application>LibreOffice/7.2.2.2$Linux_X86_64 LibreOffice_project/20$Build-2</Application>
  <AppVersion>15.0000</AppVersion>
  <Words>46</Words>
  <Paragraphs>10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ru-RU</dc:language>
  <cp:lastModifiedBy>Сергей Георгиевич Сальников</cp:lastModifiedBy>
  <cp:lastPrinted>2020-01-14T01:52:00Z</cp:lastPrinted>
  <dcterms:modified xsi:type="dcterms:W3CDTF">2021-12-07T13:53:10Z</dcterms:modified>
  <cp:revision>643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