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gif" ContentType="image/gif"/>
  <Override PartName="/ppt/media/image3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>
    <p:sldRg st="1" end="1"/>
  </p:showPr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Рисунок 6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401040" cy="392760"/>
          </a:xfrm>
          <a:prstGeom prst="rect">
            <a:avLst/>
          </a:prstGeom>
          <a:ln w="0">
            <a:noFill/>
          </a:ln>
        </p:spPr>
      </p:pic>
      <p:sp>
        <p:nvSpPr>
          <p:cNvPr id="1" name="Прямая соединительная линия 7"/>
          <p:cNvSpPr/>
          <p:nvPr/>
        </p:nvSpPr>
        <p:spPr>
          <a:xfrm>
            <a:off x="438120" y="1228320"/>
            <a:ext cx="360" cy="562968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Прямая соединительная линия 8"/>
          <p:cNvSpPr/>
          <p:nvPr/>
        </p:nvSpPr>
        <p:spPr>
          <a:xfrm>
            <a:off x="438120" y="0"/>
            <a:ext cx="360" cy="4950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446B6E1-2D66-4009-9A85-E462047B6E40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2" name="Заголовок 3"/>
          <p:cNvSpPr/>
          <p:nvPr/>
        </p:nvSpPr>
        <p:spPr>
          <a:xfrm>
            <a:off x="1794600" y="246960"/>
            <a:ext cx="10269360" cy="10576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Будкера Сибирского отделения Российской академии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43" name="Прямоугольник 7"/>
          <p:cNvSpPr/>
          <p:nvPr/>
        </p:nvSpPr>
        <p:spPr>
          <a:xfrm>
            <a:off x="5245200" y="1669680"/>
            <a:ext cx="6468120" cy="3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Авторы: А. И. Мильштейн, С. Г. Сальников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4" name="TextBox 9"/>
          <p:cNvSpPr/>
          <p:nvPr/>
        </p:nvSpPr>
        <p:spPr>
          <a:xfrm>
            <a:off x="470160" y="5744520"/>
            <a:ext cx="11442240" cy="68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Публикации: A. I. Milstein, S. G. Salnikov. Coulomb effects in the decays </a:t>
            </a:r>
            <a:r>
              <a:rPr b="1" lang="ru-RU" sz="1050" spc="-1" strike="noStrike">
                <a:solidFill>
                  <a:srgbClr val="163470"/>
                </a:solidFill>
                <a:latin typeface="CMU Sans Serif"/>
                <a:ea typeface="CMU Sans Serif"/>
              </a:rPr>
              <a:t>Υ</a:t>
            </a: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(4S)→BB, Phys. Rev. D. 104, 014007 (2021).</a:t>
            </a:r>
            <a:endParaRPr b="0" lang="ru-RU" sz="105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050" spc="-1" strike="noStrike">
              <a:latin typeface="Arial"/>
            </a:endParaRPr>
          </a:p>
        </p:txBody>
      </p:sp>
      <p:sp>
        <p:nvSpPr>
          <p:cNvPr id="45" name="TextBox 12"/>
          <p:cNvSpPr/>
          <p:nvPr/>
        </p:nvSpPr>
        <p:spPr>
          <a:xfrm>
            <a:off x="5245200" y="2099520"/>
            <a:ext cx="6577920" cy="3199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DejaVu Sans"/>
              </a:rPr>
              <a:t>Предложена точно решаемая модель, описывающая распады </a:t>
            </a:r>
            <a:r>
              <a:rPr b="0" lang="ru-RU" sz="1600" spc="-1" strike="noStrike">
                <a:solidFill>
                  <a:srgbClr val="163470"/>
                </a:solidFill>
                <a:latin typeface="CMU Sans Serif"/>
                <a:ea typeface="CMU Sans Serif"/>
              </a:rPr>
              <a:t>Υ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Noto Sans CJK SC"/>
              </a:rPr>
              <a:t>(4S)→B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Noto Sans CJK SC"/>
              </a:rPr>
              <a:t>0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Noto Sans CJK SC"/>
              </a:rPr>
              <a:t>B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Noto Sans CJK SC"/>
              </a:rPr>
              <a:t>0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Noto Sans CJK SC"/>
              </a:rPr>
              <a:t> и </a:t>
            </a:r>
            <a:r>
              <a:rPr b="0" lang="ru-RU" sz="1600" spc="-1" strike="noStrike">
                <a:solidFill>
                  <a:srgbClr val="163470"/>
                </a:solidFill>
                <a:latin typeface="CMU Sans Serif"/>
                <a:ea typeface="CMU Sans Serif"/>
              </a:rPr>
              <a:t>Υ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Noto Sans CJK SC"/>
              </a:rPr>
              <a:t>(4S)→B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Noto Sans CJK SC"/>
              </a:rPr>
              <a:t>+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Noto Sans CJK SC"/>
              </a:rPr>
              <a:t>B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Noto Sans CJK SC"/>
              </a:rPr>
              <a:t>-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Noto Sans CJK SC"/>
              </a:rPr>
              <a:t>. Наши предсказания согласуются с имеющимися экспериментальными данными, полученными коллаборацией BaBar. Используя данную модель, мы исследуем кулоновские эффекты в спектрах этих распадов. Показано, что кулоновское взаимодействие приводит к разнице в положении и высоте пиков, соответствующих заряженной и нейтральной модам. Кроме того, продемонстрировано, что часто используемое предположение о факторизации кулоновских поправок не выполняется. В результате, отношение вероятностей распадов </a:t>
            </a:r>
            <a:r>
              <a:rPr b="0" lang="ru-RU" sz="1600" spc="-1" strike="noStrike">
                <a:solidFill>
                  <a:srgbClr val="163470"/>
                </a:solidFill>
                <a:latin typeface="CMU Sans Serif"/>
                <a:ea typeface="CMU Sans Serif"/>
              </a:rPr>
              <a:t>Υ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Noto Sans CJK SC"/>
              </a:rPr>
              <a:t>(4S)→B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Noto Sans CJK SC"/>
              </a:rPr>
              <a:t>0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Noto Sans CJK SC"/>
              </a:rPr>
              <a:t>B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Noto Sans CJK SC"/>
              </a:rPr>
              <a:t>0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Noto Sans CJK SC"/>
              </a:rPr>
              <a:t> и </a:t>
            </a:r>
            <a:r>
              <a:rPr b="0" lang="ru-RU" sz="1600" spc="-1" strike="noStrike">
                <a:solidFill>
                  <a:srgbClr val="163470"/>
                </a:solidFill>
                <a:latin typeface="CMU Sans Serif"/>
                <a:ea typeface="CMU Sans Serif"/>
              </a:rPr>
              <a:t>Υ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DejaVu Sans"/>
              </a:rPr>
              <a:t>(4S)→B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DejaVu Sans"/>
              </a:rPr>
              <a:t>+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DejaVu Sans"/>
              </a:rPr>
              <a:t>B</a:t>
            </a:r>
            <a:r>
              <a:rPr b="0" lang="ru-RU" sz="1600" spc="-1" strike="noStrike" baseline="33000">
                <a:solidFill>
                  <a:srgbClr val="163470"/>
                </a:solidFill>
                <a:latin typeface="Calibri"/>
                <a:ea typeface="DejaVu Sans"/>
              </a:rPr>
              <a:t>-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DejaVu Sans"/>
              </a:rPr>
              <a:t> является нетривиальной функцией энергии.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1219320" y="1233000"/>
            <a:ext cx="9930600" cy="494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800" spc="-1" strike="noStrike">
                <a:solidFill>
                  <a:srgbClr val="163470"/>
                </a:solidFill>
                <a:latin typeface="Calibri"/>
              </a:rPr>
              <a:t>Кулоновские эффекты в распадах </a:t>
            </a:r>
            <a:r>
              <a:rPr b="1" lang="ru-RU" sz="1800" spc="-1" strike="noStrike">
                <a:solidFill>
                  <a:srgbClr val="163470"/>
                </a:solidFill>
                <a:latin typeface="CMU Sans Serif"/>
                <a:ea typeface="CMU Sans Serif"/>
              </a:rPr>
              <a:t>Υ</a:t>
            </a:r>
            <a:r>
              <a:rPr b="1" lang="ru-RU" sz="1800" spc="-1" strike="noStrike">
                <a:solidFill>
                  <a:srgbClr val="163470"/>
                </a:solidFill>
                <a:latin typeface="Calibri"/>
                <a:ea typeface="CMU Sans Serif"/>
              </a:rPr>
              <a:t>(4S)→B</a:t>
            </a:r>
            <a:r>
              <a:rPr b="1" lang="ru-RU" sz="1800" spc="-1" strike="noStrike">
                <a:solidFill>
                  <a:srgbClr val="163470"/>
                </a:solidFill>
                <a:latin typeface="Calibri"/>
                <a:ea typeface="CMU Sans Serif"/>
              </a:rPr>
              <a:t>B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7" name="Rectangle 7"/>
          <p:cNvSpPr/>
          <p:nvPr/>
        </p:nvSpPr>
        <p:spPr>
          <a:xfrm>
            <a:off x="0" y="-184680"/>
            <a:ext cx="183960" cy="368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TextBox 14"/>
          <p:cNvSpPr/>
          <p:nvPr/>
        </p:nvSpPr>
        <p:spPr>
          <a:xfrm>
            <a:off x="753480" y="5299920"/>
            <a:ext cx="4528800" cy="59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DejaVu Sans"/>
              </a:rPr>
              <a:t>Теоретическая зависимость от энергии полной вероятности распада </a:t>
            </a:r>
            <a:r>
              <a:rPr b="0" lang="ru-RU" sz="1100" spc="-1" strike="noStrike">
                <a:solidFill>
                  <a:srgbClr val="163470"/>
                </a:solidFill>
                <a:latin typeface="CMU Sans Serif"/>
                <a:ea typeface="CMU Sans Serif"/>
              </a:rPr>
              <a:t>Υ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DejaVu Sans"/>
              </a:rPr>
              <a:t>(4S)→B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DejaVu Sans"/>
              </a:rPr>
              <a:t>B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DejaVu Sans"/>
              </a:rPr>
              <a:t> (штриховая кривая). То же с учётом экспериментальной неточности измерения энергии пучков (сплошная кривая).</a:t>
            </a:r>
            <a:endParaRPr b="0" lang="ru-RU" sz="1100" spc="-1" strike="noStrike">
              <a:latin typeface="Arial"/>
            </a:endParaRPr>
          </a:p>
        </p:txBody>
      </p:sp>
      <p:pic>
        <p:nvPicPr>
          <p:cNvPr id="49" name="Picture 2" descr="D:\Архив\Лого ИЯФ\++ logo BINP new bold blue Прозрачный.gif"/>
          <p:cNvPicPr/>
          <p:nvPr/>
        </p:nvPicPr>
        <p:blipFill>
          <a:blip r:embed="rId1"/>
          <a:stretch/>
        </p:blipFill>
        <p:spPr>
          <a:xfrm>
            <a:off x="896040" y="246960"/>
            <a:ext cx="689400" cy="825840"/>
          </a:xfrm>
          <a:prstGeom prst="rect">
            <a:avLst/>
          </a:prstGeom>
          <a:ln w="0">
            <a:noFill/>
          </a:ln>
        </p:spPr>
      </p:pic>
      <p:pic>
        <p:nvPicPr>
          <p:cNvPr id="50" name="" descr=""/>
          <p:cNvPicPr/>
          <p:nvPr/>
        </p:nvPicPr>
        <p:blipFill>
          <a:blip r:embed="rId2"/>
          <a:stretch/>
        </p:blipFill>
        <p:spPr>
          <a:xfrm>
            <a:off x="753480" y="2340000"/>
            <a:ext cx="4320000" cy="3009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7916</TotalTime>
  <Application>LibreOffice/7.2.2.2$Linux_X86_64 LibreOffice_project/20$Build-2</Application>
  <AppVersion>15.0000</AppVersion>
  <Words>46</Words>
  <Paragraphs>10</Paragraphs>
  <Company>diakov.net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2019-05-20T10:35:54Z</dcterms:created>
  <dc:creator>Анастасия Голышева</dc:creator>
  <dc:description/>
  <dc:language>ru-RU</dc:language>
  <cp:lastModifiedBy>Сергей Георгиевич Сальников</cp:lastModifiedBy>
  <cp:lastPrinted>2020-01-14T01:52:00Z</cp:lastPrinted>
  <dcterms:modified xsi:type="dcterms:W3CDTF">2021-12-07T13:52:15Z</dcterms:modified>
  <cp:revision>648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