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15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30.11.2022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30.11.2022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-57235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00314" y="1636187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коллаборация</a:t>
            </a:r>
            <a:r>
              <a:rPr kumimoji="0" lang="ru-RU" sz="1400" b="1" i="1" u="none" strike="noStrike" kern="1200" cap="none" spc="0" normalizeH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КМД-3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59962" y="5625321"/>
            <a:ext cx="5655304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20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R.R.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Akhmetshin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 et al., </a:t>
            </a:r>
            <a:r>
              <a:rPr lang="x-none" sz="1400" dirty="0">
                <a:effectLst/>
                <a:latin typeface="CMBX12"/>
                <a:ea typeface="Times New Roman" panose="02020603050405020304" pitchFamily="18" charset="0"/>
              </a:rPr>
              <a:t>STUDY OF THE PROCESS </a:t>
            </a:r>
            <a:r>
              <a:rPr lang="x-none" sz="1400" dirty="0">
                <a:effectLst/>
                <a:latin typeface="CMMIB10"/>
                <a:ea typeface="Times New Roman" panose="02020603050405020304" pitchFamily="18" charset="0"/>
              </a:rPr>
              <a:t>e</a:t>
            </a:r>
            <a:r>
              <a:rPr lang="x-none" sz="1400" baseline="30000" dirty="0">
                <a:effectLst/>
                <a:latin typeface="CMBX12"/>
                <a:ea typeface="Times New Roman" panose="02020603050405020304" pitchFamily="18" charset="0"/>
              </a:rPr>
              <a:t>+</a:t>
            </a:r>
            <a:r>
              <a:rPr lang="x-none" sz="1400" dirty="0">
                <a:effectLst/>
                <a:latin typeface="CMMIB10"/>
                <a:ea typeface="Times New Roman" panose="02020603050405020304" pitchFamily="18" charset="0"/>
              </a:rPr>
              <a:t>e</a:t>
            </a:r>
            <a:r>
              <a:rPr lang="x-none" sz="1400" baseline="30000" dirty="0">
                <a:effectLst/>
                <a:latin typeface="CMBSY10"/>
                <a:ea typeface="Times New Roman" panose="02020603050405020304" pitchFamily="18" charset="0"/>
              </a:rPr>
              <a:t>−</a:t>
            </a:r>
            <a:r>
              <a:rPr lang="x-none" sz="1400" dirty="0">
                <a:effectLst/>
                <a:latin typeface="CMBSY10"/>
                <a:ea typeface="Times New Roman" panose="02020603050405020304" pitchFamily="18" charset="0"/>
              </a:rPr>
              <a:t> → </a:t>
            </a:r>
            <a:r>
              <a:rPr lang="x-none" sz="1400" dirty="0">
                <a:effectLst/>
                <a:latin typeface="CMMIB10"/>
                <a:ea typeface="Times New Roman" panose="02020603050405020304" pitchFamily="18" charset="0"/>
              </a:rPr>
              <a:t>K</a:t>
            </a:r>
            <a:r>
              <a:rPr lang="x-none" sz="1400" baseline="-25000" dirty="0">
                <a:effectLst/>
                <a:latin typeface="CMMIB10"/>
                <a:ea typeface="Times New Roman" panose="02020603050405020304" pitchFamily="18" charset="0"/>
              </a:rPr>
              <a:t>S</a:t>
            </a:r>
            <a:r>
              <a:rPr lang="x-none" sz="1400" baseline="30000" dirty="0">
                <a:effectLst/>
                <a:latin typeface="CMBX12"/>
                <a:ea typeface="Times New Roman" panose="02020603050405020304" pitchFamily="18" charset="0"/>
              </a:rPr>
              <a:t>0</a:t>
            </a:r>
            <a:r>
              <a:rPr lang="x-none" sz="1400" dirty="0">
                <a:effectLst/>
                <a:latin typeface="CMMIB10"/>
                <a:ea typeface="Times New Roman" panose="02020603050405020304" pitchFamily="18" charset="0"/>
              </a:rPr>
              <a:t>K</a:t>
            </a:r>
            <a:r>
              <a:rPr lang="x-none" sz="1400" baseline="30000" dirty="0">
                <a:effectLst/>
                <a:latin typeface="CMBSY10"/>
                <a:ea typeface="Times New Roman" panose="02020603050405020304" pitchFamily="18" charset="0"/>
              </a:rPr>
              <a:t>±</a:t>
            </a:r>
            <a:r>
              <a:rPr lang="x-none" sz="1400" dirty="0">
                <a:effectLst/>
                <a:latin typeface="CMMIB10"/>
                <a:ea typeface="Times New Roman" panose="02020603050405020304" pitchFamily="18" charset="0"/>
              </a:rPr>
              <a:t>π</a:t>
            </a:r>
            <a:r>
              <a:rPr lang="x-none" sz="1200" baseline="30000" dirty="0">
                <a:effectLst/>
                <a:latin typeface="CMBSY10"/>
                <a:ea typeface="Times New Roman" panose="02020603050405020304" pitchFamily="18" charset="0"/>
              </a:rPr>
              <a:t>∓</a:t>
            </a:r>
            <a:r>
              <a:rPr lang="x-none" sz="1400" dirty="0">
                <a:effectLst/>
                <a:latin typeface="CMMIB10"/>
                <a:ea typeface="Times New Roman" panose="02020603050405020304" pitchFamily="18" charset="0"/>
              </a:rPr>
              <a:t>π</a:t>
            </a:r>
            <a:r>
              <a:rPr lang="x-none" sz="1400" baseline="30000" dirty="0">
                <a:effectLst/>
                <a:latin typeface="CMBX12"/>
                <a:ea typeface="Times New Roman" panose="02020603050405020304" pitchFamily="18" charset="0"/>
              </a:rPr>
              <a:t>+</a:t>
            </a:r>
            <a:r>
              <a:rPr lang="x-none" sz="1400" dirty="0">
                <a:effectLst/>
                <a:latin typeface="CMMIB10"/>
                <a:ea typeface="Times New Roman" panose="02020603050405020304" pitchFamily="18" charset="0"/>
              </a:rPr>
              <a:t>π</a:t>
            </a:r>
            <a:r>
              <a:rPr lang="x-none" sz="1400" baseline="30000" dirty="0">
                <a:effectLst/>
                <a:latin typeface="CMBSY10"/>
                <a:ea typeface="Times New Roman" panose="02020603050405020304" pitchFamily="18" charset="0"/>
              </a:rPr>
              <a:t>−</a:t>
            </a:r>
            <a:r>
              <a:rPr lang="x-none" sz="1400" dirty="0">
                <a:effectLst/>
                <a:latin typeface="CMBSY10"/>
                <a:ea typeface="Times New Roman" panose="02020603050405020304" pitchFamily="18" charset="0"/>
              </a:rPr>
              <a:t> </a:t>
            </a:r>
            <a:r>
              <a:rPr lang="x-none" sz="1400" dirty="0">
                <a:effectLst/>
                <a:latin typeface="CMBX12"/>
                <a:ea typeface="Times New Roman" panose="02020603050405020304" pitchFamily="18" charset="0"/>
              </a:rPr>
              <a:t>IN THE C.M. ENERGY RANGE 1.6–2.0 GEV WITH THE CMD-3 DETECTOR</a:t>
            </a:r>
            <a:r>
              <a:rPr lang="en-US" sz="1400" dirty="0">
                <a:effectLst/>
                <a:latin typeface="CMBX12"/>
                <a:ea typeface="Times New Roman" panose="02020603050405020304" pitchFamily="18" charset="0"/>
              </a:rPr>
              <a:t>, 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ArXiv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 2207.04615, Physics Letters B – </a:t>
            </a:r>
            <a:r>
              <a:rPr lang="x-none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принято к печати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.</a:t>
            </a:r>
            <a:endParaRPr lang="x-none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00314" y="1872866"/>
            <a:ext cx="5996614" cy="3611744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 algn="just">
              <a:buNone/>
            </a:pP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1600" kern="5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е+е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kern="5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коллайдере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ВЭПП2000  с детектором КМД-3  проведен сеанс набора данных с новым инжекционным комплексом, что позволило увеличить статистику  в области энергий 1-2 ГэВ в три раза.  Производительность установки и качество детекторов позволяют увидеть и измерить даже самые редкие, ранее не наблюдавшиеся, процессы. Так в Институте было </a:t>
            </a:r>
            <a:r>
              <a:rPr lang="ru-RU" sz="1600" b="1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впервые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измерено сечение процесса электрон-позитронной аннигиляции в конечное состояние с заряженным и нейтральным </a:t>
            </a:r>
            <a:r>
              <a:rPr lang="ru-RU" sz="1600" kern="5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каонами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тремя заряженными пионами. Кроме того, было показано, что в этом процессе доминирует рождение </a:t>
            </a:r>
            <a:r>
              <a:rPr lang="en-US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1600" kern="50" baseline="-250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(1280, 1420, 1500) мезонов в комбинации с </a:t>
            </a:r>
            <a:r>
              <a:rPr lang="en-US" sz="1600" kern="50" dirty="0">
                <a:solidFill>
                  <a:srgbClr val="00000A"/>
                </a:solidFill>
                <a:effectLst/>
                <a:latin typeface="Symbol" pitchFamily="2" charset="2"/>
                <a:ea typeface="Times New Roman" panose="02020603050405020304" pitchFamily="18" charset="0"/>
              </a:rPr>
              <a:t>r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(770) мезоном. Ввиду малой ширины </a:t>
            </a:r>
            <a:r>
              <a:rPr lang="en-US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1600" kern="50" baseline="-250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(1280) мезона удалось выделить процесс </a:t>
            </a:r>
            <a:r>
              <a:rPr lang="en-US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1600" kern="50" baseline="-250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(1280)</a:t>
            </a:r>
            <a:r>
              <a:rPr lang="en-US" sz="1600" kern="50" dirty="0">
                <a:solidFill>
                  <a:srgbClr val="00000A"/>
                </a:solidFill>
                <a:effectLst/>
                <a:latin typeface="Symbol" pitchFamily="2" charset="2"/>
                <a:ea typeface="Times New Roman" panose="02020603050405020304" pitchFamily="18" charset="0"/>
              </a:rPr>
              <a:t> r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(770). Как выглядит сечение, измеренное  детектором КМД-3 и сигналы от </a:t>
            </a:r>
            <a:r>
              <a:rPr lang="en-US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1600" kern="50" baseline="-250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мезонов в инвариантной массе  </a:t>
            </a:r>
            <a:r>
              <a:rPr lang="en-US" sz="1600" b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K</a:t>
            </a:r>
            <a:r>
              <a:rPr lang="en-US" sz="1600" b="1" kern="5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S</a:t>
            </a:r>
            <a:r>
              <a:rPr lang="en-US" sz="1600" b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K</a:t>
            </a:r>
            <a:r>
              <a:rPr lang="ru-RU" sz="1600" b="1" kern="5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+−</a:t>
            </a:r>
            <a:r>
              <a:rPr lang="ru-RU" sz="1600" b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π</a:t>
            </a:r>
            <a:r>
              <a:rPr lang="ru-RU" sz="1600" b="1" kern="5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−+</a:t>
            </a:r>
            <a:r>
              <a:rPr lang="ru-RU" sz="1600" b="1" kern="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@Arial Unicode MS" panose="020B0604020202020204" pitchFamily="34" charset="-128"/>
              </a:rPr>
              <a:t> </a:t>
            </a:r>
            <a:r>
              <a:rPr lang="ru-RU" sz="1600" kern="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показано на рисунках слева.  </a:t>
            </a:r>
            <a:endParaRPr lang="x-none" sz="1600" kern="5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13486" y="962646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x-none" sz="1800" b="1" dirty="0">
                <a:ea typeface="@Arial Unicode MS" panose="020B0604020202020204" pitchFamily="34" charset="-128"/>
                <a:cs typeface="@Arial Unicode MS" panose="020B0604020202020204" pitchFamily="34" charset="-128"/>
              </a:rPr>
              <a:t>Первое наблюдение и анализ динамики процесса    </a:t>
            </a:r>
            <a:r>
              <a:rPr lang="ru-RU" altLang="x-none" sz="1800" b="1" dirty="0" err="1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e</a:t>
            </a:r>
            <a:r>
              <a:rPr lang="ru-RU" altLang="x-none" sz="1800" b="1" baseline="33000" dirty="0" err="1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+</a:t>
            </a:r>
            <a:r>
              <a:rPr lang="ru-RU" altLang="x-none" sz="1800" b="1" dirty="0" err="1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e</a:t>
            </a:r>
            <a:r>
              <a:rPr lang="ru-RU" altLang="x-none" sz="1800" b="1" baseline="33000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−</a:t>
            </a:r>
            <a:r>
              <a:rPr lang="ru-RU" altLang="x-none" sz="1800" b="1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→ </a:t>
            </a:r>
            <a:r>
              <a:rPr lang="en-US" altLang="x-none" sz="1800" b="1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K</a:t>
            </a:r>
            <a:r>
              <a:rPr lang="en-US" altLang="x-none" sz="1800" b="1" baseline="-25000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S</a:t>
            </a:r>
            <a:r>
              <a:rPr lang="en-US" altLang="x-none" sz="1800" b="1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K</a:t>
            </a:r>
            <a:r>
              <a:rPr lang="en-US" altLang="x-none" sz="1800" b="1" baseline="30000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+-</a:t>
            </a:r>
            <a:r>
              <a:rPr lang="ru-RU" altLang="x-none" sz="1800" b="1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π</a:t>
            </a:r>
            <a:r>
              <a:rPr lang="en-US" altLang="x-none" sz="1800" b="1" baseline="33000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-+</a:t>
            </a:r>
            <a:r>
              <a:rPr lang="ru-RU" altLang="x-none" sz="1800" b="1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π</a:t>
            </a:r>
            <a:r>
              <a:rPr lang="ru-RU" altLang="x-none" sz="1800" b="1" baseline="33000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−</a:t>
            </a:r>
            <a:r>
              <a:rPr lang="ru-RU" altLang="x-none" sz="1800" b="1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π</a:t>
            </a:r>
            <a:r>
              <a:rPr lang="en-US" altLang="x-none" sz="1800" b="1" baseline="33000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+</a:t>
            </a:r>
            <a:r>
              <a:rPr lang="ru-RU" altLang="x-none" sz="1800" b="1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 </a:t>
            </a:r>
            <a:r>
              <a:rPr lang="ru-RU" altLang="x-none" sz="1800" b="1" dirty="0">
                <a:ea typeface="@Arial Unicode MS" panose="020B0604020202020204" pitchFamily="34" charset="-128"/>
                <a:cs typeface="@Arial Unicode MS" panose="020B0604020202020204" pitchFamily="34" charset="-128"/>
              </a:rPr>
              <a:t>с детектором КМД-3 на </a:t>
            </a:r>
            <a:r>
              <a:rPr lang="ru-RU" altLang="x-none" sz="1800" b="1" dirty="0" err="1">
                <a:ea typeface="@Arial Unicode MS" panose="020B0604020202020204" pitchFamily="34" charset="-128"/>
                <a:cs typeface="@Arial Unicode MS" panose="020B0604020202020204" pitchFamily="34" charset="-128"/>
              </a:rPr>
              <a:t>коллайдере</a:t>
            </a:r>
            <a:r>
              <a:rPr lang="ru-RU" altLang="x-none" sz="1800" b="1" dirty="0">
                <a:ea typeface="@Arial Unicode MS" panose="020B0604020202020204" pitchFamily="34" charset="-128"/>
                <a:cs typeface="@Arial Unicode MS" panose="020B0604020202020204" pitchFamily="34" charset="-128"/>
              </a:rPr>
              <a:t> ВЭПП-2000.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xmlns="" id="{762FBDBE-C7F2-1643-8F8C-B73D8560D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91223" y="550920"/>
            <a:ext cx="2194420" cy="3761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8">
            <a:extLst>
              <a:ext uri="{FF2B5EF4-FFF2-40B4-BE49-F238E27FC236}">
                <a16:creationId xmlns:a16="http://schemas.microsoft.com/office/drawing/2014/main" xmlns="" id="{91E62C5A-3126-8249-A905-CD9701B37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774" y="3382023"/>
            <a:ext cx="5018151" cy="43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566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ru-RU" altLang="x-none" sz="1200" dirty="0">
                <a:solidFill>
                  <a:srgbClr val="000000"/>
                </a:solidFill>
              </a:rPr>
              <a:t>Инвариантная масса комбинаций </a:t>
            </a:r>
            <a:r>
              <a:rPr lang="en-US" altLang="x-none" sz="1200" b="1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K</a:t>
            </a:r>
            <a:r>
              <a:rPr lang="en-US" altLang="x-none" sz="1200" b="1" baseline="-25000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S</a:t>
            </a:r>
            <a:r>
              <a:rPr lang="en-US" altLang="x-none" sz="1200" b="1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K</a:t>
            </a:r>
            <a:r>
              <a:rPr lang="en-US" altLang="x-none" sz="1200" b="1" baseline="30000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+-</a:t>
            </a:r>
            <a:r>
              <a:rPr lang="ru-RU" altLang="x-none" sz="1200" b="1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π</a:t>
            </a:r>
            <a:r>
              <a:rPr lang="en-US" altLang="x-none" sz="1200" b="1" baseline="33000" dirty="0">
                <a:solidFill>
                  <a:srgbClr val="FF3333"/>
                </a:solidFill>
                <a:ea typeface="@Arial Unicode MS" panose="020B0604020202020204" pitchFamily="34" charset="-128"/>
                <a:cs typeface="@Arial Unicode MS" panose="020B0604020202020204" pitchFamily="34" charset="-128"/>
              </a:rPr>
              <a:t>-+</a:t>
            </a:r>
            <a:r>
              <a:rPr lang="ru-RU" altLang="x-none" sz="1200" dirty="0">
                <a:solidFill>
                  <a:srgbClr val="000000"/>
                </a:solidFill>
              </a:rPr>
              <a:t>  Видны сигналы от </a:t>
            </a:r>
          </a:p>
          <a:p>
            <a:pPr eaLnBrk="1"/>
            <a:r>
              <a:rPr lang="en-US" altLang="x-none" sz="1200" dirty="0">
                <a:solidFill>
                  <a:srgbClr val="000000"/>
                </a:solidFill>
              </a:rPr>
              <a:t>f1(1280), f1(1420), f1(1500)</a:t>
            </a:r>
            <a:r>
              <a:rPr lang="ru-RU" altLang="x-none" sz="1200" dirty="0">
                <a:solidFill>
                  <a:srgbClr val="000000"/>
                </a:solidFill>
              </a:rPr>
              <a:t>-мезонов</a:t>
            </a:r>
            <a:r>
              <a:rPr lang="en-US" altLang="x-none" sz="1200" dirty="0">
                <a:solidFill>
                  <a:srgbClr val="000000"/>
                </a:solidFill>
              </a:rPr>
              <a:t>.</a:t>
            </a:r>
            <a:r>
              <a:rPr lang="ru-RU" altLang="x-none" sz="1200" dirty="0">
                <a:solidFill>
                  <a:srgbClr val="000000"/>
                </a:solidFill>
              </a:rPr>
              <a:t> Гистограммы – моделирование.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xmlns="" id="{5DC5380A-4CCA-EA43-B827-2244E047B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06901" y="3194058"/>
            <a:ext cx="250825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9">
            <a:extLst>
              <a:ext uri="{FF2B5EF4-FFF2-40B4-BE49-F238E27FC236}">
                <a16:creationId xmlns:a16="http://schemas.microsoft.com/office/drawing/2014/main" xmlns="" id="{86E45EEC-CA46-AC48-B1EC-0893992A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774" y="6182432"/>
            <a:ext cx="5290226" cy="577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566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ru-RU" altLang="x-none" sz="1200" dirty="0">
                <a:solidFill>
                  <a:srgbClr val="000000"/>
                </a:solidFill>
              </a:rPr>
              <a:t>Полное сечение рождения двух </a:t>
            </a:r>
            <a:r>
              <a:rPr lang="ru-RU" altLang="x-none" sz="1200" dirty="0" err="1">
                <a:solidFill>
                  <a:srgbClr val="000000"/>
                </a:solidFill>
              </a:rPr>
              <a:t>каонов</a:t>
            </a:r>
            <a:r>
              <a:rPr lang="ru-RU" altLang="x-none" sz="1200" dirty="0">
                <a:solidFill>
                  <a:srgbClr val="000000"/>
                </a:solidFill>
              </a:rPr>
              <a:t> и трех пионов в зависимости </a:t>
            </a:r>
          </a:p>
          <a:p>
            <a:pPr eaLnBrk="1"/>
            <a:r>
              <a:rPr lang="ru-RU" altLang="x-none" sz="1200" dirty="0">
                <a:solidFill>
                  <a:srgbClr val="000000"/>
                </a:solidFill>
              </a:rPr>
              <a:t>от энергии </a:t>
            </a:r>
            <a:r>
              <a:rPr lang="ru-RU" altLang="x-none" sz="1200" dirty="0" err="1">
                <a:solidFill>
                  <a:srgbClr val="000000"/>
                </a:solidFill>
              </a:rPr>
              <a:t>е+е</a:t>
            </a:r>
            <a:r>
              <a:rPr lang="ru-RU" altLang="x-none" sz="1200" dirty="0">
                <a:solidFill>
                  <a:srgbClr val="000000"/>
                </a:solidFill>
              </a:rPr>
              <a:t>- пучков (черные точки) и вклад от событий</a:t>
            </a:r>
          </a:p>
          <a:p>
            <a:pPr eaLnBrk="1"/>
            <a:r>
              <a:rPr lang="ru-RU" altLang="x-none" sz="1200" dirty="0">
                <a:solidFill>
                  <a:srgbClr val="000000"/>
                </a:solidFill>
              </a:rPr>
              <a:t> с </a:t>
            </a:r>
            <a:r>
              <a:rPr lang="en-US" altLang="x-none" sz="1200" dirty="0">
                <a:solidFill>
                  <a:srgbClr val="000000"/>
                </a:solidFill>
              </a:rPr>
              <a:t>f</a:t>
            </a:r>
            <a:r>
              <a:rPr lang="en-US" altLang="x-none" sz="1200" baseline="-25000" dirty="0">
                <a:solidFill>
                  <a:srgbClr val="000000"/>
                </a:solidFill>
              </a:rPr>
              <a:t>1</a:t>
            </a:r>
            <a:r>
              <a:rPr lang="en-US" altLang="x-none" sz="1200" dirty="0">
                <a:solidFill>
                  <a:srgbClr val="000000"/>
                </a:solidFill>
              </a:rPr>
              <a:t>(1280)</a:t>
            </a:r>
            <a:r>
              <a:rPr lang="ru-RU" altLang="x-none" sz="1200" dirty="0">
                <a:solidFill>
                  <a:srgbClr val="000000"/>
                </a:solidFill>
              </a:rPr>
              <a:t>-мезоном (открытые кружки)</a:t>
            </a: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8159</TotalTime>
  <Words>283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5" baseType="lpstr">
      <vt:lpstr>@Arial Unicode MS</vt:lpstr>
      <vt:lpstr>Arial</vt:lpstr>
      <vt:lpstr>Calibri</vt:lpstr>
      <vt:lpstr>Calibri Light</vt:lpstr>
      <vt:lpstr>CMBSY10</vt:lpstr>
      <vt:lpstr>CMBX12</vt:lpstr>
      <vt:lpstr>CMMIB10</vt:lpstr>
      <vt:lpstr>DejaVu Sans</vt:lpstr>
      <vt:lpstr>Open Sans</vt:lpstr>
      <vt:lpstr>Symbol</vt:lpstr>
      <vt:lpstr>Times New Roman</vt:lpstr>
      <vt:lpstr>Verdana</vt:lpstr>
      <vt:lpstr>Wingdings</vt:lpstr>
      <vt:lpstr>1_Тема Office</vt:lpstr>
      <vt:lpstr>Первое наблюдение и анализ динамики процесса    e+e−→ KSK+-π-+π−π+ с детектором КМД-3 на коллайдере ВЭПП-2000.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657</cp:revision>
  <cp:lastPrinted>2020-01-14T01:52:00Z</cp:lastPrinted>
  <dcterms:created xsi:type="dcterms:W3CDTF">2019-05-20T10:35:54Z</dcterms:created>
  <dcterms:modified xsi:type="dcterms:W3CDTF">2022-11-30T08:55:34Z</dcterms:modified>
</cp:coreProperties>
</file>