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 наук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36330" y="1878049"/>
            <a:ext cx="10279937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В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Волков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А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Батраков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И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Запрягаев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А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Кондаков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С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Крутихин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Г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Куркин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А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Левичев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А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Мартыновский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С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Мотыгин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В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Овчар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А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Павленко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Е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</a:rPr>
              <a:t>Ротов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1400" b="1" i="1" err="1">
                <a:solidFill>
                  <a:schemeClr val="accent1">
                    <a:lumMod val="50000"/>
                  </a:schemeClr>
                </a:solidFill>
              </a:rPr>
              <a:t>М</a:t>
            </a:r>
            <a:r>
              <a:rPr lang="ru-RU" sz="1400" b="1" i="1" smtClean="0">
                <a:solidFill>
                  <a:schemeClr val="accent1">
                    <a:lumMod val="50000"/>
                  </a:schemeClr>
                </a:solidFill>
              </a:rPr>
              <a:t>. Федотов</a:t>
            </a:r>
            <a:r>
              <a:rPr lang="ru-RU" sz="1400" b="1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5202646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en-US" sz="1050" dirty="0"/>
              <a:t>V.N. </a:t>
            </a:r>
            <a:r>
              <a:rPr lang="en-US" sz="1050" dirty="0" err="1"/>
              <a:t>Volkov</a:t>
            </a:r>
            <a:r>
              <a:rPr lang="en-US" sz="1050" dirty="0"/>
              <a:t> et al., “T</a:t>
            </a:r>
            <a:r>
              <a:rPr lang="ru-RU" sz="1050" dirty="0" err="1"/>
              <a:t>est</a:t>
            </a:r>
            <a:r>
              <a:rPr lang="ru-RU" sz="1050" dirty="0"/>
              <a:t> </a:t>
            </a:r>
            <a:r>
              <a:rPr lang="en-US" sz="1050" dirty="0"/>
              <a:t>stand </a:t>
            </a:r>
            <a:r>
              <a:rPr lang="ru-RU" sz="1050" dirty="0" err="1"/>
              <a:t>results</a:t>
            </a:r>
            <a:r>
              <a:rPr lang="ru-RU" sz="1050" dirty="0"/>
              <a:t> </a:t>
            </a:r>
            <a:r>
              <a:rPr lang="ru-RU" sz="1050" dirty="0" err="1"/>
              <a:t>of</a:t>
            </a:r>
            <a:r>
              <a:rPr lang="ru-RU" sz="1050" dirty="0"/>
              <a:t> </a:t>
            </a:r>
            <a:r>
              <a:rPr lang="en-US" sz="1050" dirty="0"/>
              <a:t>CW 100 mA </a:t>
            </a:r>
            <a:r>
              <a:rPr lang="ru-RU" sz="1050" dirty="0"/>
              <a:t>RF </a:t>
            </a:r>
            <a:r>
              <a:rPr lang="ru-RU" sz="1050" dirty="0" err="1"/>
              <a:t>gun</a:t>
            </a:r>
            <a:r>
              <a:rPr lang="ru-RU" sz="1050" dirty="0"/>
              <a:t> </a:t>
            </a:r>
            <a:r>
              <a:rPr lang="ru-RU" sz="1050" dirty="0" err="1"/>
              <a:t>for</a:t>
            </a:r>
            <a:r>
              <a:rPr lang="ru-RU" sz="1050" dirty="0"/>
              <a:t> </a:t>
            </a:r>
            <a:r>
              <a:rPr lang="en-US" sz="1050" dirty="0"/>
              <a:t>Novosibirsk ERL based FEL</a:t>
            </a:r>
            <a:r>
              <a:rPr lang="ru-RU" sz="1050" dirty="0"/>
              <a:t>” </a:t>
            </a:r>
            <a:r>
              <a:rPr lang="ru-RU" sz="1050" dirty="0" err="1"/>
              <a:t>in</a:t>
            </a:r>
            <a:r>
              <a:rPr lang="ru-RU" sz="1050" dirty="0"/>
              <a:t> </a:t>
            </a:r>
            <a:r>
              <a:rPr lang="en-GB" sz="1050" dirty="0"/>
              <a:t>Proc. </a:t>
            </a:r>
            <a:r>
              <a:rPr lang="ru-RU" sz="1050" dirty="0"/>
              <a:t>RuPAC’1</a:t>
            </a:r>
            <a:r>
              <a:rPr lang="en-US" sz="1050" dirty="0"/>
              <a:t>8</a:t>
            </a:r>
            <a:r>
              <a:rPr lang="ru-RU" sz="1050" dirty="0"/>
              <a:t>, </a:t>
            </a:r>
            <a:r>
              <a:rPr lang="en-US" sz="1050" dirty="0" err="1"/>
              <a:t>Protvino</a:t>
            </a:r>
            <a:r>
              <a:rPr lang="ru-RU" sz="1050" dirty="0"/>
              <a:t>, </a:t>
            </a:r>
            <a:r>
              <a:rPr lang="ru-RU" sz="1050" dirty="0" err="1"/>
              <a:t>Russia</a:t>
            </a:r>
            <a:r>
              <a:rPr lang="ru-RU" sz="1050" dirty="0"/>
              <a:t>, 201</a:t>
            </a:r>
            <a:r>
              <a:rPr lang="en-US" sz="1050" dirty="0"/>
              <a:t>8</a:t>
            </a:r>
            <a:r>
              <a:rPr lang="ru-RU" sz="1050" dirty="0"/>
              <a:t>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04932" y="2401267"/>
            <a:ext cx="6201829" cy="3821733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ВЧ пушка создает раз в секунду серию из 55 электронных сгустков с интервалами в 1 период частоты ВЧ 178 МГц с общим </a:t>
            </a:r>
            <a:r>
              <a:rPr lang="ru-RU" sz="1600" b="1">
                <a:solidFill>
                  <a:schemeClr val="accent1">
                    <a:lumMod val="50000"/>
                  </a:schemeClr>
                </a:solidFill>
              </a:rPr>
              <a:t>зарядом 16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нКл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. Энергия сгустков варьируется в интервале 0.1-1 МэВ со стабильностью 1% и временной стабильностью до 2 пикосекунд. Сгустки в инжекторе группируются до длительности 5-6 пикосекунд.  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Повсеместно в мировой практике для этих целей используются электростатические 50-100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кВ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пушки в комбинации с аналогичным ускоряющим резонатором. Отказ от статической пушки приводит к существенной экономии на высоковольтном оборудовании. Также, из-за отсутствия ионной бомбардировки в ВЧ поле, на порядок продлевается срок службы катода и на порядок снижается требование к вакууму во всем инжекторе. Аналогичные ВЧ пушки, изготовленные в ИЯФ для работы в непрерывном режиме на энергию 0.1 и 0.3 МэВ и средний ток до 100 мА, работают при вакууме 3∙10</a:t>
            </a:r>
            <a:r>
              <a:rPr lang="ru-RU" sz="1600" b="1" baseline="30000" dirty="0">
                <a:solidFill>
                  <a:schemeClr val="accent1">
                    <a:lumMod val="50000"/>
                  </a:schemeClr>
                </a:solidFill>
              </a:rPr>
              <a:t>-8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Торр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без смены катода, что полностью подтверждает данный факт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29319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Успешное испытание первой в мире импульсной высокочастотной </a:t>
            </a:r>
            <a:r>
              <a:rPr lang="ru-RU" sz="1800" b="1" dirty="0" err="1">
                <a:solidFill>
                  <a:schemeClr val="accent1">
                    <a:lumMod val="50000"/>
                  </a:schemeClr>
                </a:solidFill>
              </a:rPr>
              <a:t>термокатодной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 пушки до 1 МэВ в составе линейного ускорителя </a:t>
            </a:r>
            <a:r>
              <a:rPr lang="ru-RU" sz="1800" b="1">
                <a:solidFill>
                  <a:schemeClr val="accent1">
                    <a:lumMod val="50000"/>
                  </a:schemeClr>
                </a:solidFill>
              </a:rPr>
              <a:t>электронов комплекса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СКИФ</a:t>
            </a:r>
            <a:endParaRPr lang="ru-RU" sz="1800" b="1" dirty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5926" y="5483040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/>
              <a:t>Вид ВЧ пушки: a) устройство резонатора, b) Фото резонатора ВЧ пушки.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26" y="2827865"/>
            <a:ext cx="2401975" cy="24721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219" y="2788361"/>
            <a:ext cx="2425713" cy="25116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95133" y="2922601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б)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8908" y="2822601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а)</a:t>
            </a: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8019</TotalTime>
  <Words>297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Успешное испытание первой в мире импульсной высокочастотной термокатодной пушки до 1 МэВ в составе линейного ускорителя электронов комплекса СКИФ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647</cp:revision>
  <cp:lastPrinted>2020-01-14T01:52:00Z</cp:lastPrinted>
  <dcterms:created xsi:type="dcterms:W3CDTF">2019-05-20T10:35:54Z</dcterms:created>
  <dcterms:modified xsi:type="dcterms:W3CDTF">2022-12-07T14:24:13Z</dcterms:modified>
</cp:coreProperties>
</file>