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089"/>
    <a:srgbClr val="18397A"/>
    <a:srgbClr val="163470"/>
    <a:srgbClr val="455472"/>
    <a:srgbClr val="FF3300"/>
    <a:srgbClr val="F43F06"/>
    <a:srgbClr val="00CC00"/>
    <a:srgbClr val="ECE890"/>
    <a:srgbClr val="B5C9F1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3527" y="1615375"/>
            <a:ext cx="11201852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Авторы: </a:t>
            </a:r>
            <a:r>
              <a:rPr lang="ru-RU" sz="1400" b="1" i="1" dirty="0" smtClean="0">
                <a:solidFill>
                  <a:srgbClr val="18397A"/>
                </a:solidFill>
                <a:latin typeface="+mj-lt"/>
              </a:rPr>
              <a:t>Бак 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П.А., Вощин С.В., Егорычев М.Н., Елисеев А.А.,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Живанков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К.И.,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Куленко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Я.В. Мозговая Л.Ф.,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Непей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-пиво А.А., </a:t>
            </a:r>
            <a:r>
              <a:rPr lang="ru-RU" sz="1400" b="1" i="1" dirty="0" err="1">
                <a:solidFill>
                  <a:srgbClr val="18397A"/>
                </a:solidFill>
                <a:latin typeface="+mj-lt"/>
              </a:rPr>
              <a:t>Пачков</a:t>
            </a:r>
            <a:r>
              <a:rPr lang="ru-RU" sz="1400" b="1" i="1" dirty="0">
                <a:solidFill>
                  <a:srgbClr val="18397A"/>
                </a:solidFill>
                <a:latin typeface="+mj-lt"/>
              </a:rPr>
              <a:t> А.А</a:t>
            </a:r>
            <a:r>
              <a:rPr lang="ru-RU" sz="1400" b="1" i="1" dirty="0" smtClean="0">
                <a:solidFill>
                  <a:srgbClr val="18397A"/>
                </a:solidFill>
                <a:latin typeface="+mj-lt"/>
              </a:rPr>
              <a:t>.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18397A"/>
              </a:solidFill>
              <a:effectLst/>
              <a:uLnTx/>
              <a:uFillTx/>
              <a:latin typeface="+mj-lt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54453" y="6150116"/>
            <a:ext cx="5805581" cy="70788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</a:rPr>
              <a:t>Публикаци</a:t>
            </a:r>
            <a:r>
              <a:rPr lang="ru-RU" sz="1400" b="1" i="0" noProof="0" dirty="0" smtClean="0">
                <a:solidFill>
                  <a:schemeClr val="accent5"/>
                </a:solidFill>
                <a:latin typeface="+mj-lt"/>
              </a:rPr>
              <a:t>и:</a:t>
            </a:r>
            <a:r>
              <a:rPr lang="ru-RU" sz="1400" i="0" noProof="0" dirty="0" smtClean="0">
                <a:solidFill>
                  <a:schemeClr val="accent5"/>
                </a:solidFill>
                <a:latin typeface="+mj-lt"/>
              </a:rPr>
              <a:t> </a:t>
            </a:r>
            <a:r>
              <a:rPr lang="ru-RU" sz="1400" dirty="0" smtClean="0">
                <a:solidFill>
                  <a:schemeClr val="accent5"/>
                </a:solidFill>
                <a:latin typeface="+mj-lt"/>
              </a:rPr>
              <a:t>Идет </a:t>
            </a:r>
            <a:r>
              <a:rPr lang="ru-RU" sz="1400" dirty="0">
                <a:solidFill>
                  <a:schemeClr val="accent5"/>
                </a:solidFill>
                <a:latin typeface="+mj-lt"/>
              </a:rPr>
              <a:t>подготовка заявки на патент. В процессе написания статья в журнал «Приборы и техника эксперимента».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9863" y="2000588"/>
            <a:ext cx="10702603" cy="1693960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ru-RU" sz="1600" b="1" dirty="0">
                <a:solidFill>
                  <a:schemeClr val="accent5"/>
                </a:solidFill>
                <a:latin typeface="+mn-lt"/>
              </a:rPr>
              <a:t>Модуляторы для питания источников СВЧ энергии в ускорителях заряженных частиц являются одним из наиболее дорогостоящих и критически важных узлов, поэтому внимание, уделяемое разработке модуляторов во всем мире очень велико. Для проекта ЦКП «СКИФ» в ИЯФ СО РАН была разработана уникальная конструкция модулятора по схеме индукционного сумматора напряжения на основе полупроводниковых коммутаторов. Основные технические характеристики модулятора приведены в таблице № 1.</a:t>
            </a:r>
          </a:p>
          <a:p>
            <a:r>
              <a:rPr lang="ru-RU" sz="1600" dirty="0">
                <a:solidFill>
                  <a:schemeClr val="accent5"/>
                </a:solidFill>
                <a:latin typeface="+mn-lt"/>
              </a:rPr>
              <a:t>Таблица №1. Основные технические характеристики </a:t>
            </a:r>
            <a:r>
              <a:rPr lang="ru-RU" sz="1600" dirty="0" smtClean="0">
                <a:solidFill>
                  <a:schemeClr val="accent5"/>
                </a:solidFill>
                <a:latin typeface="+mn-lt"/>
              </a:rPr>
              <a:t>модулятора</a:t>
            </a:r>
          </a:p>
          <a:p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09962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accent5"/>
                </a:solidFill>
              </a:rPr>
              <a:t>Создан и </a:t>
            </a:r>
            <a:r>
              <a:rPr lang="ru-RU" sz="1800" b="1" dirty="0">
                <a:solidFill>
                  <a:schemeClr val="accent5"/>
                </a:solidFill>
              </a:rPr>
              <a:t>сдан в эксплуатацию твердотельный модулятор индукционного типа </a:t>
            </a:r>
            <a:r>
              <a:rPr lang="ru-RU" sz="1800" b="1" dirty="0" smtClean="0">
                <a:solidFill>
                  <a:schemeClr val="accent5"/>
                </a:solidFill>
              </a:rPr>
              <a:t>микросекундного </a:t>
            </a:r>
            <a:r>
              <a:rPr lang="ru-RU" sz="1800" b="1" dirty="0">
                <a:solidFill>
                  <a:schemeClr val="accent5"/>
                </a:solidFill>
              </a:rPr>
              <a:t>диапазона мощностью более 100 </a:t>
            </a:r>
            <a:r>
              <a:rPr lang="ru-RU" sz="1800" b="1" dirty="0" smtClean="0">
                <a:solidFill>
                  <a:schemeClr val="accent5"/>
                </a:solidFill>
              </a:rPr>
              <a:t>МВт</a:t>
            </a:r>
            <a:endParaRPr lang="ru-RU" sz="18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53424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9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059667"/>
              </p:ext>
            </p:extLst>
          </p:nvPr>
        </p:nvGraphicFramePr>
        <p:xfrm>
          <a:off x="832410" y="3563290"/>
          <a:ext cx="5487035" cy="311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2460"/>
                <a:gridCol w="772795"/>
                <a:gridCol w="831215"/>
                <a:gridCol w="710565"/>
              </a:tblGrid>
              <a:tr h="524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Параметр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Максим.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 изм.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Выходное напряжения модулятора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20.5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Выходной ток модулятора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5430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6000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Длительность вершины импульса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мкс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Частота следования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Гц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Нестабильность вершины импульса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+/-0.3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%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Импеданс нагрузки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3.67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Джиттер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+/-10 нс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0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Средняя выходная мощность модулятора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Охлаждение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Естественное воздушное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Габарит (ШхДхВ)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1000 х 1200 х 2000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424161" y="4473163"/>
            <a:ext cx="54958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1600" b="1" dirty="0" smtClean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Данная разработанная </a:t>
            </a:r>
            <a:r>
              <a:rPr lang="ru-RU" sz="16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топология полупроводниковой схемы индукционного сумматора очень универсальна и способна удовлетворить требования для многих приложений импульсных устройств.</a:t>
            </a:r>
            <a:endParaRPr lang="ru-RU" sz="1600" b="1" dirty="0">
              <a:solidFill>
                <a:schemeClr val="accent5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8166</TotalTime>
  <Words>238</Words>
  <Application>Microsoft Office PowerPoint</Application>
  <PresentationFormat>Широкоэкранный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Times New Roman</vt:lpstr>
      <vt:lpstr>Verdana</vt:lpstr>
      <vt:lpstr>Wingdings</vt:lpstr>
      <vt:lpstr>1_Тема Office</vt:lpstr>
      <vt:lpstr>Создан и сдан в эксплуатацию твердотельный модулятор индукционного типа микросекундного диапазона мощностью более 100 МВт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659</cp:revision>
  <cp:lastPrinted>2020-01-14T01:52:00Z</cp:lastPrinted>
  <dcterms:created xsi:type="dcterms:W3CDTF">2019-05-20T10:35:54Z</dcterms:created>
  <dcterms:modified xsi:type="dcterms:W3CDTF">2022-12-07T13:44:06Z</dcterms:modified>
</cp:coreProperties>
</file>