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FF3300"/>
    <a:srgbClr val="F43F06"/>
    <a:srgbClr val="00CC00"/>
    <a:srgbClr val="ECE890"/>
    <a:srgbClr val="B5C9F1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6" d="100"/>
          <a:sy n="116" d="100"/>
        </p:scale>
        <p:origin x="1056" y="12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131148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47234" y="1563787"/>
            <a:ext cx="10998758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: Е.В.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Домаров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М.Г.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Голковский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Ю.И. Голубенко, А.И. Корчагин, Н.К.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Куксанов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Р.А.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Салимов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, С.Н. Фадеев, В.Г. Черепков, И.К. 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Чакин</a:t>
            </a:r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902" y="6066806"/>
            <a:ext cx="5518208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None/>
            </a:pPr>
            <a:r>
              <a:rPr kumimoji="0" lang="ru-RU" sz="105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</a:rPr>
              <a:t>Публикации: </a:t>
            </a:r>
            <a:r>
              <a:rPr lang="en-US" sz="1050" dirty="0" err="1">
                <a:solidFill>
                  <a:srgbClr val="18397A"/>
                </a:solidFill>
              </a:rPr>
              <a:t>Domarov</a:t>
            </a:r>
            <a:r>
              <a:rPr lang="en-US" sz="1050" dirty="0">
                <a:solidFill>
                  <a:srgbClr val="18397A"/>
                </a:solidFill>
              </a:rPr>
              <a:t> E.V</a:t>
            </a:r>
            <a:r>
              <a:rPr lang="en-US" sz="1050" dirty="0" smtClean="0">
                <a:solidFill>
                  <a:srgbClr val="18397A"/>
                </a:solidFill>
              </a:rPr>
              <a:t>., </a:t>
            </a:r>
            <a:r>
              <a:rPr lang="en-US" sz="1050" dirty="0" err="1" smtClean="0">
                <a:solidFill>
                  <a:srgbClr val="18397A"/>
                </a:solidFill>
              </a:rPr>
              <a:t>Golubenk.Yu.I</a:t>
            </a:r>
            <a:r>
              <a:rPr lang="en-US" sz="1050" dirty="0" smtClean="0">
                <a:solidFill>
                  <a:srgbClr val="18397A"/>
                </a:solidFill>
              </a:rPr>
              <a:t>., </a:t>
            </a:r>
            <a:r>
              <a:rPr lang="en-US" sz="1050" dirty="0" err="1" smtClean="0">
                <a:solidFill>
                  <a:srgbClr val="18397A"/>
                </a:solidFill>
              </a:rPr>
              <a:t>Kuksanov</a:t>
            </a:r>
            <a:r>
              <a:rPr lang="en-US" sz="1050" dirty="0" smtClean="0">
                <a:solidFill>
                  <a:srgbClr val="18397A"/>
                </a:solidFill>
              </a:rPr>
              <a:t> N.K., </a:t>
            </a:r>
            <a:r>
              <a:rPr lang="en-US" sz="1050" dirty="0" err="1" smtClean="0">
                <a:solidFill>
                  <a:srgbClr val="18397A"/>
                </a:solidFill>
              </a:rPr>
              <a:t>Salimov</a:t>
            </a:r>
            <a:r>
              <a:rPr lang="en-US" sz="1050" dirty="0" smtClean="0">
                <a:solidFill>
                  <a:srgbClr val="18397A"/>
                </a:solidFill>
              </a:rPr>
              <a:t> R.A., </a:t>
            </a:r>
            <a:r>
              <a:rPr lang="en-US" sz="1050" dirty="0" err="1" smtClean="0">
                <a:solidFill>
                  <a:srgbClr val="18397A"/>
                </a:solidFill>
              </a:rPr>
              <a:t>Fadeev</a:t>
            </a:r>
            <a:r>
              <a:rPr lang="en-US" sz="1050" dirty="0" smtClean="0">
                <a:solidFill>
                  <a:srgbClr val="18397A"/>
                </a:solidFill>
              </a:rPr>
              <a:t> S.N., </a:t>
            </a:r>
            <a:r>
              <a:rPr lang="en-US" sz="1050" dirty="0" err="1" smtClean="0">
                <a:solidFill>
                  <a:srgbClr val="18397A"/>
                </a:solidFill>
              </a:rPr>
              <a:t>Chakin</a:t>
            </a:r>
            <a:r>
              <a:rPr lang="en-US" sz="1050" dirty="0" smtClean="0">
                <a:solidFill>
                  <a:srgbClr val="18397A"/>
                </a:solidFill>
              </a:rPr>
              <a:t> I.K., </a:t>
            </a:r>
            <a:r>
              <a:rPr lang="en-US" sz="1050" dirty="0">
                <a:solidFill>
                  <a:srgbClr val="18397A"/>
                </a:solidFill>
              </a:rPr>
              <a:t>Device for creating a pressure differential using differential pumping. Journal of Applied Mechanics and Technical Physics. 2022. Vol. 63, №1, </a:t>
            </a:r>
            <a:r>
              <a:rPr lang="en-US" sz="1050" dirty="0" smtClean="0">
                <a:solidFill>
                  <a:srgbClr val="18397A"/>
                </a:solidFill>
              </a:rPr>
              <a:t>pp41-46, </a:t>
            </a:r>
            <a:r>
              <a:rPr lang="en-US" sz="1050" dirty="0">
                <a:solidFill>
                  <a:srgbClr val="18397A"/>
                </a:solidFill>
              </a:rPr>
              <a:t>DOI: 10.1134/S0021894422010072</a:t>
            </a:r>
            <a:endParaRPr lang="ru-RU" sz="1050" dirty="0">
              <a:solidFill>
                <a:srgbClr val="18397A"/>
              </a:solidFill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77109" y="2006838"/>
            <a:ext cx="5768883" cy="4545412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 "/>
              </a:rPr>
              <a:t>В ИЯФ СО РАН для разработки различных технологических процессов функционировала уникальная научная установка (УНУ ЭЛВ-6), с выпускным устройством способным выводить в атмосферу сфокусированный электронный пучок с энергией до 1,4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Calibri "/>
              </a:rPr>
              <a:t>МэВ.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 "/>
              </a:rPr>
              <a:t>Для ряда процессов эта энергия электронов оказывается недостаточной. 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  <a:latin typeface="Calibri "/>
            </a:endParaRPr>
          </a:p>
          <a:p>
            <a:pPr marL="0" indent="0">
              <a:buNone/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Calibri "/>
              </a:rPr>
              <a:t>На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 "/>
              </a:rPr>
              <a:t>сегодняшний день УНУ ЭЛВ-6 оборудована ускорителем электронов ЭЛВ-8. Было разработано и успешно испытано выпускное устройство с системой дифференциальной вакуумной откачки, обеспечивающая перепад давлений с атмосферного до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Calibri "/>
              </a:rPr>
              <a:t>10</a:t>
            </a:r>
            <a:r>
              <a:rPr lang="ru-RU" sz="1600" baseline="30000" dirty="0" smtClean="0">
                <a:solidFill>
                  <a:schemeClr val="accent1">
                    <a:lumMod val="50000"/>
                  </a:schemeClr>
                </a:solidFill>
                <a:latin typeface="Calibri "/>
              </a:rPr>
              <a:t>-</a:t>
            </a:r>
            <a:r>
              <a:rPr lang="en-US" sz="1600" baseline="30000" dirty="0" smtClean="0">
                <a:solidFill>
                  <a:schemeClr val="accent1">
                    <a:lumMod val="50000"/>
                  </a:schemeClr>
                </a:solidFill>
                <a:latin typeface="Calibri "/>
              </a:rPr>
              <a:t>4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Calibri "/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 "/>
              </a:rPr>
              <a:t>Па в ускорительной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Calibri "/>
              </a:rPr>
              <a:t>трубке.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Calibri "/>
              </a:rPr>
              <a:t>Это позволило выпускать в атмосферу сфокусированный электронный пучок с энергией от 1,4 до 2,5 МэВ и диаметром 3 мм на выходе выпускного устройства. Достигнута мощность пучка 70 кВт.</a:t>
            </a:r>
          </a:p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endParaRPr lang="ru-RU" sz="1600" dirty="0" smtClean="0">
              <a:solidFill>
                <a:srgbClr val="163470"/>
              </a:solidFill>
              <a:latin typeface="Calibri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009874"/>
            <a:ext cx="10494931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Запущена в эксплуатацию не имеющая аналогов установка по выпуску в атмосферу сфокусированного электронного пучка с энергией электронов до 2.5 МэВ и мощностью пучка до 70 кВт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8901" y="4620258"/>
            <a:ext cx="5444067" cy="144654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ru-RU" sz="1100" dirty="0">
                <a:solidFill>
                  <a:srgbClr val="18397A"/>
                </a:solidFill>
              </a:rPr>
              <a:t>Рисунок. 1 Оптические схемы выпускного устройства(слева), фото медного корпуса где расположены четыре ступени дифференциальной откачки и диафрагмы (справа): Д0- диафрагма дополнительной ступени 5 мм; Д1- диафрагма с отверстием диаметром 2,5 мм; Д2- диафрагма с отверстием диаметром 3 мм: Д3- диафрагма с отверстием диаметром 4 мм; Д4 - диафрагма с отверстием диаметром 5 мм; Д5- </a:t>
            </a:r>
            <a:r>
              <a:rPr lang="ru-RU" sz="1100" dirty="0" err="1">
                <a:solidFill>
                  <a:srgbClr val="18397A"/>
                </a:solidFill>
              </a:rPr>
              <a:t>водоохлаждаемая</a:t>
            </a:r>
            <a:r>
              <a:rPr lang="ru-RU" sz="1100" dirty="0">
                <a:solidFill>
                  <a:srgbClr val="18397A"/>
                </a:solidFill>
              </a:rPr>
              <a:t> диафрагма с отверстием диаметром 10мм; Д6- </a:t>
            </a:r>
            <a:r>
              <a:rPr lang="ru-RU" sz="1100" dirty="0" err="1">
                <a:solidFill>
                  <a:srgbClr val="18397A"/>
                </a:solidFill>
              </a:rPr>
              <a:t>водоохлаждаемая</a:t>
            </a:r>
            <a:r>
              <a:rPr lang="ru-RU" sz="1100" dirty="0">
                <a:solidFill>
                  <a:srgbClr val="18397A"/>
                </a:solidFill>
              </a:rPr>
              <a:t> диафрагма с отверстием диаметром 7мм. К1, К2, К3- катушки коррекции; Л1, Л2 – фокусирующие электромагнитные линзы</a:t>
            </a: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 descr="D:\Users Documents\Domarov\Евгений\Отправочные документы\Дисиртация\Достижения ияф 2022\Оптика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26" y="1975543"/>
            <a:ext cx="2350779" cy="2554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D:\Users Documents\Domarov\Евгений\Отправочные документы\Дисиртация\Достижения ияф 2022\Кубик.p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4" r="21096"/>
          <a:stretch/>
        </p:blipFill>
        <p:spPr bwMode="auto">
          <a:xfrm>
            <a:off x="3318006" y="2035982"/>
            <a:ext cx="1416908" cy="24874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7921</TotalTime>
  <Words>329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</vt:lpstr>
      <vt:lpstr>Calibri Light</vt:lpstr>
      <vt:lpstr>Open Sans</vt:lpstr>
      <vt:lpstr>Verdana</vt:lpstr>
      <vt:lpstr>Wingdings</vt:lpstr>
      <vt:lpstr>1_Тема Office</vt:lpstr>
      <vt:lpstr>Запущена в эксплуатацию не имеющая аналогов установка по выпуску в атмосферу сфокусированного электронного пучка с энергией электронов до 2.5 МэВ и мощностью пучка до 70 кВт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644</cp:revision>
  <cp:lastPrinted>2020-01-14T01:52:00Z</cp:lastPrinted>
  <dcterms:created xsi:type="dcterms:W3CDTF">2019-05-20T10:35:54Z</dcterms:created>
  <dcterms:modified xsi:type="dcterms:W3CDTF">2022-12-07T13:53:28Z</dcterms:modified>
</cp:coreProperties>
</file>