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indico.jinr.ru/event/2945/contributions/17187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180312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Будкера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r>
              <a:rPr lang="en-US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наук</a:t>
            </a:r>
            <a:endParaRPr lang="ru-RU" sz="2400" dirty="0">
              <a:solidFill>
                <a:srgbClr val="5B9BD5">
                  <a:lumMod val="50000"/>
                </a:srgbClr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53850" y="1700297"/>
            <a:ext cx="6732929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Авторы: Лаб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11, Лаб. 5-12, Лаб. 1-4, Лаб. 6-2, Лаб. 6-0, Лаб.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6-1 (ИЯФ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СО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РАН)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1330" y="5992726"/>
            <a:ext cx="11207234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just">
              <a:buClr>
                <a:srgbClr val="70AD47">
                  <a:lumMod val="75000"/>
                </a:srgbClr>
              </a:buClr>
              <a:defRPr/>
            </a:pPr>
            <a:r>
              <a:rPr lang="en-US" sz="1050" dirty="0"/>
              <a:t>S. </a:t>
            </a:r>
            <a:r>
              <a:rPr lang="en-US" sz="1050" dirty="0" err="1"/>
              <a:t>Rastigeev</a:t>
            </a:r>
            <a:r>
              <a:rPr lang="en-US" sz="1050" dirty="0"/>
              <a:t> et al., “Round Colliding Beams: Successful Operation Experience”, </a:t>
            </a:r>
            <a:r>
              <a:rPr lang="ru-RU" sz="1050" dirty="0"/>
              <a:t>Международный семинар памяти В.П. Саранцева, </a:t>
            </a:r>
            <a:r>
              <a:rPr lang="ru-RU" sz="1050" u="sng" dirty="0">
                <a:hlinkClick r:id="rId2"/>
              </a:rPr>
              <a:t>https://indico.jinr.ru/event/2945/contributions/17187</a:t>
            </a:r>
            <a:r>
              <a:rPr lang="ru-RU" sz="1050" u="sng" dirty="0" smtClean="0">
                <a:hlinkClick r:id="rId2"/>
              </a:rPr>
              <a:t>/</a:t>
            </a:r>
            <a:endParaRPr lang="en-US" sz="1050" u="sng" dirty="0" smtClean="0"/>
          </a:p>
          <a:p>
            <a:pPr algn="just">
              <a:buClr>
                <a:srgbClr val="70AD47">
                  <a:lumMod val="75000"/>
                </a:srgbClr>
              </a:buClr>
              <a:defRPr/>
            </a:pPr>
            <a:r>
              <a:rPr lang="en-US" sz="1050" dirty="0"/>
              <a:t>E.A. Kozyrev et al., Results from low energy </a:t>
            </a:r>
            <a:r>
              <a:rPr lang="en-US" sz="1050" dirty="0" err="1"/>
              <a:t>e⁺e</a:t>
            </a:r>
            <a:r>
              <a:rPr lang="en-US" sz="1050" dirty="0"/>
              <a:t>⁻ facilities of BINP // 19th Int. Conf. in memoriam Simon Eidelman (HADRON 2021) DOI 10.31349/SuplRevMexFis.3.0308007</a:t>
            </a:r>
            <a:r>
              <a:rPr lang="en-US" sz="1050" dirty="0" smtClean="0"/>
              <a:t>.</a:t>
            </a:r>
            <a:r>
              <a:rPr lang="ru-RU" sz="1050" dirty="0" smtClean="0"/>
              <a:t> </a:t>
            </a:r>
          </a:p>
          <a:p>
            <a:pPr algn="just">
              <a:buClr>
                <a:srgbClr val="70AD47">
                  <a:lumMod val="75000"/>
                </a:srgbClr>
              </a:buClr>
              <a:defRPr/>
            </a:pPr>
            <a:r>
              <a:rPr lang="ru-RU" sz="1050" dirty="0" err="1"/>
              <a:t>M.Timoshenko</a:t>
            </a:r>
            <a:r>
              <a:rPr lang="ru-RU" sz="1050" dirty="0"/>
              <a:t> </a:t>
            </a:r>
            <a:r>
              <a:rPr lang="ru-RU" sz="1050" dirty="0" err="1"/>
              <a:t>et</a:t>
            </a:r>
            <a:r>
              <a:rPr lang="ru-RU" sz="1050" dirty="0"/>
              <a:t> </a:t>
            </a:r>
            <a:r>
              <a:rPr lang="ru-RU" sz="1050" dirty="0" err="1"/>
              <a:t>al</a:t>
            </a:r>
            <a:r>
              <a:rPr lang="ru-RU" sz="1050" dirty="0"/>
              <a:t>., “Использование </a:t>
            </a:r>
            <a:r>
              <a:rPr lang="ru-RU" sz="1050" dirty="0" err="1"/>
              <a:t>ПЗСкамеры</a:t>
            </a:r>
            <a:r>
              <a:rPr lang="ru-RU" sz="1050" dirty="0"/>
              <a:t> для однопролетной регистрации поперечного профиля пучка в коллайдере ВЭПП2000”, </a:t>
            </a:r>
            <a:r>
              <a:rPr lang="ru-RU" sz="1050" dirty="0" err="1"/>
              <a:t>to</a:t>
            </a:r>
            <a:r>
              <a:rPr lang="ru-RU" sz="1050" dirty="0"/>
              <a:t> </a:t>
            </a:r>
            <a:r>
              <a:rPr lang="ru-RU" sz="1050" dirty="0" err="1"/>
              <a:t>be</a:t>
            </a:r>
            <a:r>
              <a:rPr lang="ru-RU" sz="1050" dirty="0"/>
              <a:t> </a:t>
            </a:r>
            <a:r>
              <a:rPr lang="ru-RU" sz="1050" dirty="0" err="1"/>
              <a:t>pressed</a:t>
            </a:r>
            <a:endParaRPr lang="ru-RU" sz="105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4895155" y="1979828"/>
            <a:ext cx="6782099" cy="121980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400" dirty="0">
                <a:solidFill>
                  <a:srgbClr val="163470"/>
                </a:solidFill>
              </a:rPr>
              <a:t>Электрон-позитронный коллайдер ВЭПП 2000, с диапазоном энергий от 160 до 1000 МэВ в пучке, работает с двумя детекторами СНД и КМД 3 с 2010 г. После завершения в 2016 году модернизации инжектора, производительность по позитронам выросла на порядок, и ВЭПП 2000 продолжает набор данных с постоянным наращиванием своей эффективности. </a:t>
            </a:r>
            <a:endParaRPr kumimoji="0" lang="ru-RU" sz="1400" b="0" i="0" u="none" strike="noStrike" kern="1200" cap="none" spc="0" normalizeH="0" baseline="3000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06323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ea typeface="+mn-ea"/>
                <a:cs typeface="+mn-cs"/>
              </a:rPr>
              <a:t>В коллайдере ВЭПП-2000 достигнута рекордная светимость в области 900 МэВ и проведен эксперимент с детекторами СНД и КМД-3 при наборе рекордного интеграла </a:t>
            </a:r>
            <a:r>
              <a:rPr lang="ru-RU" sz="1800" b="1" dirty="0" smtClean="0">
                <a:solidFill>
                  <a:srgbClr val="163470"/>
                </a:solidFill>
                <a:ea typeface="+mn-ea"/>
                <a:cs typeface="+mn-cs"/>
              </a:rPr>
              <a:t>светимости</a:t>
            </a:r>
            <a:endParaRPr lang="ru-RU" sz="1800" b="1" dirty="0">
              <a:solidFill>
                <a:srgbClr val="163470"/>
              </a:solidFill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6603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45" y="1609809"/>
            <a:ext cx="4319905" cy="1936750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7" name="Рисунок 26" descr="file:///D:/temp/lumi_dep_loglog_2022_upd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0" y="3546559"/>
            <a:ext cx="3239770" cy="19367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8" name="Группа 27"/>
          <p:cNvGrpSpPr/>
          <p:nvPr/>
        </p:nvGrpSpPr>
        <p:grpSpPr>
          <a:xfrm>
            <a:off x="3759200" y="3575114"/>
            <a:ext cx="2689225" cy="1908195"/>
            <a:chOff x="0" y="0"/>
            <a:chExt cx="3012692" cy="2209305"/>
          </a:xfrm>
        </p:grpSpPr>
        <p:pic>
          <p:nvPicPr>
            <p:cNvPr id="29" name="Рисунок 28"/>
            <p:cNvPicPr preferRelativeResize="0"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012692" cy="2209305"/>
            </a:xfrm>
            <a:prstGeom prst="rect">
              <a:avLst/>
            </a:prstGeom>
          </p:spPr>
        </p:pic>
        <p:sp>
          <p:nvSpPr>
            <p:cNvPr id="30" name="TextBox 5"/>
            <p:cNvSpPr txBox="1"/>
            <p:nvPr/>
          </p:nvSpPr>
          <p:spPr>
            <a:xfrm>
              <a:off x="1912337" y="334465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ru-RU" sz="1600" kern="1200">
                  <a:solidFill>
                    <a:srgbClr val="E46C0A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2022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TextBox 13"/>
            <p:cNvSpPr txBox="1"/>
            <p:nvPr/>
          </p:nvSpPr>
          <p:spPr>
            <a:xfrm>
              <a:off x="919206" y="1381936"/>
              <a:ext cx="706769" cy="34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ru-RU" sz="1600" kern="1200">
                  <a:solidFill>
                    <a:srgbClr val="77933C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2019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TextBox 15"/>
            <p:cNvSpPr txBox="1"/>
            <p:nvPr/>
          </p:nvSpPr>
          <p:spPr>
            <a:xfrm>
              <a:off x="496715" y="1650529"/>
              <a:ext cx="739318" cy="34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ru-RU" sz="1600" kern="1200">
                  <a:solidFill>
                    <a:srgbClr val="558ED5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2017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457498" y="2876567"/>
            <a:ext cx="5229281" cy="3035367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400" dirty="0" smtClean="0">
                <a:solidFill>
                  <a:srgbClr val="163470"/>
                </a:solidFill>
              </a:rPr>
              <a:t>В </a:t>
            </a:r>
            <a:r>
              <a:rPr lang="ru-RU" sz="1400" dirty="0">
                <a:solidFill>
                  <a:srgbClr val="163470"/>
                </a:solidFill>
              </a:rPr>
              <a:t>сезоне 2021 22 г. были достигнуты рекордные для энергии пучков 890 МэВ пиковая светимость L = </a:t>
            </a:r>
            <a:r>
              <a:rPr lang="ru-RU" sz="1400" dirty="0" smtClean="0">
                <a:solidFill>
                  <a:srgbClr val="163470"/>
                </a:solidFill>
              </a:rPr>
              <a:t>9</a:t>
            </a:r>
            <a:r>
              <a:rPr lang="ru-RU" sz="1400" dirty="0" smtClean="0">
                <a:solidFill>
                  <a:srgbClr val="163470"/>
                </a:solidFill>
                <a:sym typeface="Symbol" panose="05050102010706020507" pitchFamily="18" charset="2"/>
              </a:rPr>
              <a:t></a:t>
            </a:r>
            <a:r>
              <a:rPr lang="ru-RU" sz="1400" dirty="0" smtClean="0">
                <a:solidFill>
                  <a:srgbClr val="163470"/>
                </a:solidFill>
              </a:rPr>
              <a:t>10</a:t>
            </a:r>
            <a:r>
              <a:rPr lang="ru-RU" sz="1400" baseline="30000" dirty="0" smtClean="0">
                <a:solidFill>
                  <a:srgbClr val="163470"/>
                </a:solidFill>
              </a:rPr>
              <a:t>31</a:t>
            </a:r>
            <a:r>
              <a:rPr lang="ru-RU" sz="1400" dirty="0" smtClean="0">
                <a:solidFill>
                  <a:srgbClr val="163470"/>
                </a:solidFill>
              </a:rPr>
              <a:t> см</a:t>
            </a:r>
            <a:r>
              <a:rPr lang="ru-RU" sz="1400" baseline="30000" dirty="0" smtClean="0">
                <a:solidFill>
                  <a:srgbClr val="163470"/>
                </a:solidFill>
              </a:rPr>
              <a:t>-2</a:t>
            </a:r>
            <a:r>
              <a:rPr lang="ru-RU" sz="1400" dirty="0" smtClean="0">
                <a:solidFill>
                  <a:srgbClr val="163470"/>
                </a:solidFill>
              </a:rPr>
              <a:t>с</a:t>
            </a:r>
            <a:r>
              <a:rPr lang="ru-RU" sz="1400" baseline="30000" dirty="0" smtClean="0">
                <a:solidFill>
                  <a:srgbClr val="163470"/>
                </a:solidFill>
              </a:rPr>
              <a:t>-1</a:t>
            </a:r>
            <a:r>
              <a:rPr lang="ru-RU" sz="1400" dirty="0" smtClean="0">
                <a:solidFill>
                  <a:srgbClr val="163470"/>
                </a:solidFill>
              </a:rPr>
              <a:t> </a:t>
            </a:r>
            <a:r>
              <a:rPr lang="ru-RU" sz="1400" dirty="0">
                <a:solidFill>
                  <a:srgbClr val="163470"/>
                </a:solidFill>
              </a:rPr>
              <a:t>и суточный темп набора данных – 4 </a:t>
            </a:r>
            <a:r>
              <a:rPr lang="ru-RU" sz="1400" dirty="0" smtClean="0">
                <a:solidFill>
                  <a:srgbClr val="163470"/>
                </a:solidFill>
              </a:rPr>
              <a:t>пб</a:t>
            </a:r>
            <a:r>
              <a:rPr lang="ru-RU" sz="1400" baseline="30000" dirty="0" smtClean="0">
                <a:solidFill>
                  <a:srgbClr val="163470"/>
                </a:solidFill>
              </a:rPr>
              <a:t>-1</a:t>
            </a:r>
            <a:r>
              <a:rPr lang="ru-RU" sz="1400" dirty="0">
                <a:solidFill>
                  <a:srgbClr val="163470"/>
                </a:solidFill>
              </a:rPr>
              <a:t>. Достигаемый параметр встречного сгустка ξ ≥ 0.1 в соответствии с предсказаниями концепции «круглых пучков». Эти результаты позволяют оценить величину светимости на энергии 1 ГэВ – не менее </a:t>
            </a:r>
            <a:r>
              <a:rPr lang="ru-RU" sz="1400" dirty="0" smtClean="0">
                <a:solidFill>
                  <a:srgbClr val="163470"/>
                </a:solidFill>
              </a:rPr>
              <a:t>1</a:t>
            </a:r>
            <a:r>
              <a:rPr lang="ru-RU" sz="1400" dirty="0" smtClean="0">
                <a:solidFill>
                  <a:srgbClr val="163470"/>
                </a:solidFill>
                <a:sym typeface="Symbol" panose="05050102010706020507" pitchFamily="18" charset="2"/>
              </a:rPr>
              <a:t></a:t>
            </a:r>
            <a:r>
              <a:rPr lang="ru-RU" sz="1400" dirty="0" smtClean="0">
                <a:solidFill>
                  <a:srgbClr val="163470"/>
                </a:solidFill>
              </a:rPr>
              <a:t>10</a:t>
            </a:r>
            <a:r>
              <a:rPr lang="ru-RU" sz="1400" baseline="30000" dirty="0" smtClean="0">
                <a:solidFill>
                  <a:srgbClr val="163470"/>
                </a:solidFill>
              </a:rPr>
              <a:t>32</a:t>
            </a:r>
            <a:r>
              <a:rPr lang="ru-RU" sz="1400" dirty="0" smtClean="0">
                <a:solidFill>
                  <a:srgbClr val="163470"/>
                </a:solidFill>
              </a:rPr>
              <a:t> </a:t>
            </a:r>
            <a:r>
              <a:rPr lang="ru-RU" sz="1400" dirty="0">
                <a:solidFill>
                  <a:srgbClr val="163470"/>
                </a:solidFill>
              </a:rPr>
              <a:t>см</a:t>
            </a:r>
            <a:r>
              <a:rPr lang="ru-RU" sz="1400" baseline="30000" dirty="0">
                <a:solidFill>
                  <a:srgbClr val="163470"/>
                </a:solidFill>
              </a:rPr>
              <a:t>-2</a:t>
            </a:r>
            <a:r>
              <a:rPr lang="ru-RU" sz="1400" dirty="0">
                <a:solidFill>
                  <a:srgbClr val="163470"/>
                </a:solidFill>
              </a:rPr>
              <a:t>с</a:t>
            </a:r>
            <a:r>
              <a:rPr lang="ru-RU" sz="1400" baseline="30000" dirty="0">
                <a:solidFill>
                  <a:srgbClr val="163470"/>
                </a:solidFill>
              </a:rPr>
              <a:t>-1</a:t>
            </a:r>
            <a:r>
              <a:rPr lang="ru-RU" sz="1400" dirty="0">
                <a:solidFill>
                  <a:srgbClr val="163470"/>
                </a:solidFill>
              </a:rPr>
              <a:t> </a:t>
            </a:r>
            <a:r>
              <a:rPr lang="ru-RU" sz="1400" dirty="0" smtClean="0">
                <a:solidFill>
                  <a:srgbClr val="163470"/>
                </a:solidFill>
              </a:rPr>
              <a:t>, </a:t>
            </a:r>
            <a:r>
              <a:rPr lang="ru-RU" sz="1400">
                <a:solidFill>
                  <a:srgbClr val="163470"/>
                </a:solidFill>
              </a:rPr>
              <a:t>что </a:t>
            </a:r>
            <a:r>
              <a:rPr lang="ru-RU" sz="1400" smtClean="0">
                <a:solidFill>
                  <a:srgbClr val="163470"/>
                </a:solidFill>
              </a:rPr>
              <a:t>есть проектное </a:t>
            </a:r>
            <a:r>
              <a:rPr lang="ru-RU" sz="1400" dirty="0">
                <a:solidFill>
                  <a:srgbClr val="163470"/>
                </a:solidFill>
              </a:rPr>
              <a:t>значение. Полный интеграл набранный в сезоне превышает </a:t>
            </a:r>
            <a:r>
              <a:rPr lang="ru-RU" sz="1400" dirty="0" smtClean="0">
                <a:solidFill>
                  <a:srgbClr val="163470"/>
                </a:solidFill>
              </a:rPr>
              <a:t>300 </a:t>
            </a:r>
            <a:r>
              <a:rPr lang="ru-RU" sz="1400" dirty="0">
                <a:solidFill>
                  <a:srgbClr val="163470"/>
                </a:solidFill>
              </a:rPr>
              <a:t>пб</a:t>
            </a:r>
            <a:r>
              <a:rPr lang="ru-RU" sz="1400" baseline="30000" dirty="0">
                <a:solidFill>
                  <a:srgbClr val="163470"/>
                </a:solidFill>
              </a:rPr>
              <a:t>-1 </a:t>
            </a:r>
            <a:r>
              <a:rPr lang="ru-RU" sz="1400" dirty="0" smtClean="0">
                <a:solidFill>
                  <a:srgbClr val="163470"/>
                </a:solidFill>
              </a:rPr>
              <a:t>на </a:t>
            </a:r>
            <a:r>
              <a:rPr lang="ru-RU" sz="1400" dirty="0">
                <a:solidFill>
                  <a:srgbClr val="163470"/>
                </a:solidFill>
              </a:rPr>
              <a:t>один детектор – треть экспериментальной программы. Это достижение – результат кропотливой работы по настройке накопительного кольца и инжекционной части, повышению надёжности работы отдельных систем ускорительного комплекса, изучению динамики частиц и подавлению эффектов встречи, ограничивающих светимость установки.</a:t>
            </a:r>
            <a:endParaRPr kumimoji="0" lang="ru-RU" sz="1400" b="0" i="0" u="none" strike="noStrike" kern="1200" cap="none" spc="0" normalizeH="0" baseline="3000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9430" y="5511864"/>
            <a:ext cx="5928994" cy="415496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dirty="0"/>
              <a:t>Вверху: темп набора данных детектором КМД-3 по годам. Внизу: измеренная светимость в зависимости от энергии и токов пучка за 20-22 годы.</a:t>
            </a:r>
            <a:endParaRPr lang="ru-RU" sz="1050" dirty="0" smtClean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7947</TotalTime>
  <Words>352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Symbol</vt:lpstr>
      <vt:lpstr>Times New Roman</vt:lpstr>
      <vt:lpstr>Verdana</vt:lpstr>
      <vt:lpstr>Wingdings</vt:lpstr>
      <vt:lpstr>1_Тема Office</vt:lpstr>
      <vt:lpstr>В коллайдере ВЭПП-2000 достигнута рекордная светимость в области 900 МэВ и проведен эксперимент с детекторами СНД и КМД-3 при наборе рекордного интеграла светимости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651</cp:revision>
  <cp:lastPrinted>2020-01-14T01:52:00Z</cp:lastPrinted>
  <dcterms:created xsi:type="dcterms:W3CDTF">2019-05-20T10:35:54Z</dcterms:created>
  <dcterms:modified xsi:type="dcterms:W3CDTF">2022-12-07T13:54:26Z</dcterms:modified>
</cp:coreProperties>
</file>