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27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28210" y="-55503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81274" y="1666017"/>
            <a:ext cx="4978584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В.В.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Анашин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А.А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. Краснов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А.М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Семенов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19445" y="5869827"/>
            <a:ext cx="5468002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>
              <a:buNone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>
              <a:buNone/>
            </a:pPr>
            <a:r>
              <a:rPr lang="ru-RU" sz="1050" dirty="0" smtClean="0"/>
              <a:t>1. </a:t>
            </a:r>
            <a:r>
              <a:rPr lang="ru-RU" sz="1050" dirty="0" err="1" smtClean="0"/>
              <a:t>Драничников</a:t>
            </a:r>
            <a:r>
              <a:rPr lang="ru-RU" sz="1050" dirty="0" smtClean="0"/>
              <a:t> </a:t>
            </a:r>
            <a:r>
              <a:rPr lang="ru-RU" sz="1050" dirty="0"/>
              <a:t>А.Н., Краснов А.А., Семенов А.М. // Прикладная физика. </a:t>
            </a:r>
            <a:r>
              <a:rPr lang="en-US" sz="1050" dirty="0"/>
              <a:t>2017. № 2. С. 73.</a:t>
            </a:r>
            <a:endParaRPr lang="ru-RU" sz="1050" dirty="0"/>
          </a:p>
          <a:p>
            <a:pPr marL="0" indent="0">
              <a:buNone/>
            </a:pPr>
            <a:r>
              <a:rPr lang="ru-RU" sz="1050" dirty="0" smtClean="0"/>
              <a:t>2. </a:t>
            </a:r>
            <a:r>
              <a:rPr lang="en-US" sz="1050" dirty="0" smtClean="0"/>
              <a:t>В.В</a:t>
            </a:r>
            <a:r>
              <a:rPr lang="en-US" sz="1050" dirty="0"/>
              <a:t>. </a:t>
            </a:r>
            <a:r>
              <a:rPr lang="en-US" sz="1050" dirty="0" err="1"/>
              <a:t>Анашин</a:t>
            </a:r>
            <a:r>
              <a:rPr lang="en-US" sz="1050" dirty="0"/>
              <a:t>, А.А. </a:t>
            </a:r>
            <a:r>
              <a:rPr lang="en-US" sz="1050" dirty="0" err="1"/>
              <a:t>Краснов</a:t>
            </a:r>
            <a:r>
              <a:rPr lang="en-US" sz="1050" dirty="0"/>
              <a:t>, А.М. </a:t>
            </a:r>
            <a:r>
              <a:rPr lang="en-US" sz="1050" dirty="0" err="1"/>
              <a:t>Семенов</a:t>
            </a:r>
            <a:r>
              <a:rPr lang="en-US" sz="1050" dirty="0"/>
              <a:t> // ПТЭ, 2020, № 6, с. 109–114; V.V. </a:t>
            </a:r>
            <a:r>
              <a:rPr lang="en-US" sz="1050" dirty="0" err="1"/>
              <a:t>Anashin</a:t>
            </a:r>
            <a:r>
              <a:rPr lang="en-US" sz="1050" dirty="0"/>
              <a:t>, A.A. Krasnov, A.M. Semenov // Instruments and Experimental Techniques, 2020, Vol. 63, No. 6, pp. 893–897.</a:t>
            </a:r>
            <a:endParaRPr lang="ru-RU" sz="1050" dirty="0"/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dirty="0" smtClean="0"/>
              <a:t>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08965" y="2013518"/>
            <a:ext cx="6417425" cy="3816583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spcBef>
                <a:spcPts val="0"/>
              </a:spcBef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	Основная </a:t>
            </a:r>
            <a:r>
              <a:rPr lang="ru-RU" sz="1600" b="1" dirty="0">
                <a:solidFill>
                  <a:srgbClr val="0070C0"/>
                </a:solidFill>
              </a:rPr>
              <a:t>цель данной разработки – создание высокоэффективных малогабаритных </a:t>
            </a:r>
            <a:r>
              <a:rPr lang="ru-RU" sz="1600" b="1" dirty="0" err="1">
                <a:solidFill>
                  <a:srgbClr val="0070C0"/>
                </a:solidFill>
              </a:rPr>
              <a:t>геттерных</a:t>
            </a:r>
            <a:r>
              <a:rPr lang="ru-RU" sz="1600" b="1" dirty="0">
                <a:solidFill>
                  <a:srgbClr val="0070C0"/>
                </a:solidFill>
              </a:rPr>
              <a:t> насосов на основе спеченных материалов порошковой металлургии Российского производства. Разработанные насосы содержат диски, спеченные из прессованного порошка состава </a:t>
            </a:r>
            <a:r>
              <a:rPr lang="ru-RU" sz="1600" b="1" dirty="0" err="1">
                <a:solidFill>
                  <a:srgbClr val="0070C0"/>
                </a:solidFill>
              </a:rPr>
              <a:t>Ti-Zr-Al</a:t>
            </a:r>
            <a:r>
              <a:rPr lang="ru-RU" sz="1600" b="1" dirty="0">
                <a:solidFill>
                  <a:srgbClr val="0070C0"/>
                </a:solidFill>
              </a:rPr>
              <a:t>. Для применения в сверхвысоком вакууме исходные диски подвергаются термообработке в специализированной высоковакуумной установке. Конструктивно, диски укладываются последовательно в колонну с нагревателем для активации </a:t>
            </a:r>
            <a:r>
              <a:rPr lang="ru-RU" sz="1600" b="1" dirty="0" err="1">
                <a:solidFill>
                  <a:srgbClr val="0070C0"/>
                </a:solidFill>
              </a:rPr>
              <a:t>геттерного</a:t>
            </a:r>
            <a:r>
              <a:rPr lang="ru-RU" sz="1600" b="1" dirty="0">
                <a:solidFill>
                  <a:srgbClr val="0070C0"/>
                </a:solidFill>
              </a:rPr>
              <a:t> материала. Один насос может содержать до 6-ти колон, закрепленных на стандартном фланце типа </a:t>
            </a:r>
            <a:r>
              <a:rPr lang="ru-RU" sz="1600" b="1" dirty="0" err="1">
                <a:solidFill>
                  <a:srgbClr val="0070C0"/>
                </a:solidFill>
              </a:rPr>
              <a:t>конфлэт</a:t>
            </a:r>
            <a:r>
              <a:rPr lang="ru-RU" sz="1600" b="1" dirty="0">
                <a:solidFill>
                  <a:srgbClr val="0070C0"/>
                </a:solidFill>
              </a:rPr>
              <a:t> с </a:t>
            </a:r>
            <a:r>
              <a:rPr lang="ru-RU" sz="1600" b="1" dirty="0" err="1">
                <a:solidFill>
                  <a:srgbClr val="0070C0"/>
                </a:solidFill>
              </a:rPr>
              <a:t>токовводами</a:t>
            </a:r>
            <a:r>
              <a:rPr lang="ru-RU" sz="1600" b="1" dirty="0">
                <a:solidFill>
                  <a:srgbClr val="0070C0"/>
                </a:solidFill>
              </a:rPr>
              <a:t>. Высота (от фланца до торца </a:t>
            </a:r>
            <a:r>
              <a:rPr lang="ru-RU" sz="1600" b="1" dirty="0" err="1">
                <a:solidFill>
                  <a:srgbClr val="0070C0"/>
                </a:solidFill>
              </a:rPr>
              <a:t>геттерного</a:t>
            </a:r>
            <a:r>
              <a:rPr lang="ru-RU" sz="1600" b="1" dirty="0">
                <a:solidFill>
                  <a:srgbClr val="0070C0"/>
                </a:solidFill>
              </a:rPr>
              <a:t> насоса) не превышает 130 мм. По характеристикам насосы не уступают зарубежным аналогам. По себестоимости существенно </a:t>
            </a:r>
            <a:r>
              <a:rPr lang="ru-RU" sz="1600" b="1" dirty="0" smtClean="0">
                <a:solidFill>
                  <a:srgbClr val="0070C0"/>
                </a:solidFill>
              </a:rPr>
              <a:t>дешевле. </a:t>
            </a:r>
            <a:r>
              <a:rPr lang="ru-RU" sz="1600" b="1" dirty="0">
                <a:solidFill>
                  <a:srgbClr val="0070C0"/>
                </a:solidFill>
              </a:rPr>
              <a:t>Начато освоение промышленного производства </a:t>
            </a:r>
            <a:r>
              <a:rPr lang="ru-RU" sz="1600" b="1" dirty="0" smtClean="0">
                <a:solidFill>
                  <a:srgbClr val="0070C0"/>
                </a:solidFill>
              </a:rPr>
              <a:t>разработанных </a:t>
            </a:r>
            <a:r>
              <a:rPr lang="ru-RU" sz="1600" b="1" dirty="0">
                <a:solidFill>
                  <a:srgbClr val="0070C0"/>
                </a:solidFill>
              </a:rPr>
              <a:t>насосов </a:t>
            </a:r>
            <a:r>
              <a:rPr lang="ru-RU" sz="1600" b="1" dirty="0" smtClean="0">
                <a:solidFill>
                  <a:srgbClr val="0070C0"/>
                </a:solidFill>
              </a:rPr>
              <a:t>на </a:t>
            </a:r>
            <a:r>
              <a:rPr lang="ru-RU" sz="1600" b="1" dirty="0">
                <a:solidFill>
                  <a:srgbClr val="0070C0"/>
                </a:solidFill>
              </a:rPr>
              <a:t>ООО Катод (Новосибирск) и ООО Призма (</a:t>
            </a:r>
            <a:r>
              <a:rPr lang="ru-RU" sz="1600" b="1" dirty="0" err="1">
                <a:solidFill>
                  <a:srgbClr val="0070C0"/>
                </a:solidFill>
              </a:rPr>
              <a:t>Искитим</a:t>
            </a:r>
            <a:r>
              <a:rPr lang="ru-RU" sz="1600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03947" y="827314"/>
            <a:ext cx="10338653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Разработка малогабаритных сверхвысоковакуумных </a:t>
            </a:r>
            <a:r>
              <a:rPr lang="ru-RU" sz="1800" b="1" dirty="0" err="1" smtClean="0">
                <a:solidFill>
                  <a:srgbClr val="18397A"/>
                </a:solidFill>
              </a:rPr>
              <a:t>геттерных</a:t>
            </a:r>
            <a:r>
              <a:rPr lang="ru-RU" sz="1800" b="1" dirty="0" smtClean="0">
                <a:solidFill>
                  <a:srgbClr val="18397A"/>
                </a:solidFill>
              </a:rPr>
              <a:t> насосов скоростью </a:t>
            </a:r>
            <a:r>
              <a:rPr lang="ru-RU" sz="1800" b="1" dirty="0">
                <a:solidFill>
                  <a:srgbClr val="18397A"/>
                </a:solidFill>
              </a:rPr>
              <a:t>откачки 300 – </a:t>
            </a:r>
            <a:r>
              <a:rPr lang="ru-RU" sz="1800" b="1" dirty="0" smtClean="0">
                <a:solidFill>
                  <a:srgbClr val="18397A"/>
                </a:solidFill>
              </a:rPr>
              <a:t>1300 </a:t>
            </a:r>
            <a:r>
              <a:rPr lang="ru-RU" sz="1800" b="1" dirty="0">
                <a:solidFill>
                  <a:srgbClr val="18397A"/>
                </a:solidFill>
              </a:rPr>
              <a:t>л/с на основе спеченных </a:t>
            </a:r>
            <a:r>
              <a:rPr lang="ru-RU" sz="1800" b="1" dirty="0" smtClean="0">
                <a:solidFill>
                  <a:srgbClr val="18397A"/>
                </a:solidFill>
              </a:rPr>
              <a:t>материалов.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64BFBE-718E-4752-A019-5CA02D421BB5}"/>
              </a:ext>
            </a:extLst>
          </p:cNvPr>
          <p:cNvSpPr/>
          <p:nvPr/>
        </p:nvSpPr>
        <p:spPr>
          <a:xfrm>
            <a:off x="439192" y="6538920"/>
            <a:ext cx="56568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Зависимость скорости </a:t>
            </a:r>
            <a:r>
              <a:rPr lang="ru-RU" sz="900" dirty="0"/>
              <a:t>откачки </a:t>
            </a:r>
            <a:r>
              <a:rPr lang="ru-RU" sz="900" dirty="0" err="1"/>
              <a:t>геттерных</a:t>
            </a:r>
            <a:r>
              <a:rPr lang="ru-RU" sz="900" dirty="0"/>
              <a:t> насосов по водороду и СО при различных температурах активации</a:t>
            </a:r>
          </a:p>
          <a:p>
            <a:endParaRPr lang="en-US" sz="9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439192" y="3369279"/>
            <a:ext cx="2243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 err="1" smtClean="0"/>
              <a:t>Геттерный</a:t>
            </a:r>
            <a:r>
              <a:rPr lang="ru-RU" sz="900" dirty="0" smtClean="0"/>
              <a:t> насос с тремя колоннами на фланце </a:t>
            </a:r>
            <a:r>
              <a:rPr lang="en-US" sz="900" dirty="0" smtClean="0"/>
              <a:t>DN63CF</a:t>
            </a:r>
            <a:endParaRPr lang="en-US" sz="9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487" y="3752275"/>
            <a:ext cx="4462357" cy="288281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483" y="1242524"/>
            <a:ext cx="1899270" cy="2112754"/>
          </a:xfrm>
          <a:prstGeom prst="rect">
            <a:avLst/>
          </a:prstGeom>
        </p:spPr>
      </p:pic>
      <p:pic>
        <p:nvPicPr>
          <p:cNvPr id="16" name="Рисунок 17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5" t="15079" r="38351" b="23407"/>
          <a:stretch>
            <a:fillRect/>
          </a:stretch>
        </p:blipFill>
        <p:spPr bwMode="auto">
          <a:xfrm>
            <a:off x="2762529" y="1447511"/>
            <a:ext cx="2594660" cy="1809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2854812" y="3208644"/>
            <a:ext cx="2621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dirty="0"/>
              <a:t>Зависимость </a:t>
            </a:r>
            <a:r>
              <a:rPr lang="ru-RU" sz="900" dirty="0" smtClean="0"/>
              <a:t>быстроты откачки от поглощенной дозы для водорода и моно-оксида углерода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8333</TotalTime>
  <Words>158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Разработка малогабаритных сверхвысоковакуумных геттерных насосов скоростью откачки 300 – 1300 л/с на основе спеченных материалов.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667</cp:revision>
  <cp:lastPrinted>2020-01-14T01:52:00Z</cp:lastPrinted>
  <dcterms:created xsi:type="dcterms:W3CDTF">2019-05-20T10:35:54Z</dcterms:created>
  <dcterms:modified xsi:type="dcterms:W3CDTF">2022-12-07T14:01:15Z</dcterms:modified>
</cp:coreProperties>
</file>