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40" r:id="rId2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470"/>
    <a:srgbClr val="FF3300"/>
    <a:srgbClr val="F43F06"/>
    <a:srgbClr val="00CC00"/>
    <a:srgbClr val="ECE890"/>
    <a:srgbClr val="B5C9F1"/>
    <a:srgbClr val="18397A"/>
    <a:srgbClr val="1B4089"/>
    <a:srgbClr val="008A3E"/>
    <a:srgbClr val="F0F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332" autoAdjust="0"/>
  </p:normalViewPr>
  <p:slideViewPr>
    <p:cSldViewPr snapToGrid="0">
      <p:cViewPr varScale="1">
        <p:scale>
          <a:sx n="116" d="100"/>
          <a:sy n="116" d="100"/>
        </p:scale>
        <p:origin x="1056" y="120"/>
      </p:cViewPr>
      <p:guideLst>
        <p:guide orient="horz" pos="2160"/>
        <p:guide pos="3840"/>
        <p:guide orient="horz" pos="2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6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E29251B-1858-4AD5-9EA0-DC4B5B393A0E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1D82E099-6EB9-476F-A11A-21E927E2E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6" y="1880317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4413407"/>
            <a:ext cx="10547799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40957" y="868753"/>
            <a:ext cx="3866283" cy="15092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5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49395" y="691634"/>
            <a:ext cx="63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Сибирское отделение Российской академии наук</a:t>
            </a:r>
            <a:endParaRPr lang="ru-RU" b="1" dirty="0">
              <a:solidFill>
                <a:srgbClr val="1B40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4" y="505562"/>
            <a:ext cx="756865" cy="7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197-A36F-47E6-BE32-E303756AC480}" type="datetime1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463C-CDD0-4E8F-BEFA-9741EA96CC46}" type="datetime1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 smtClean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91F-E900-459C-A1E8-AECCDFC75A7C}" type="datetime1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3A7D-C416-4D5C-BEB9-4425ED7004C9}" type="datetime1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5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 smtClean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/>
          <a:p>
            <a:fld id="{51609B3F-C195-44F7-A3A0-7C709B132E91}" type="datetime1">
              <a:rPr lang="ru-RU" smtClean="0"/>
              <a:pPr/>
              <a:t>07.12.2022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3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41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6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A76-B6F5-4FDC-8567-F7A3644CFB61}" type="datetime1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9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B5EE-DA7F-437D-8311-4E7EB9AB0342}" type="datetime1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2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43A-DB89-49F5-B935-D9C310B01F4C}" type="datetime1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2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DF59-95A2-4F24-875A-203E0D626C22}" type="datetime1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5067-C6A7-4832-B49B-CFC8B49033E9}" type="datetime1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8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794712" y="246987"/>
            <a:ext cx="10270067" cy="10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 algn="ctr">
              <a:defRPr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ядерной физики им. Г.И. </a:t>
            </a:r>
            <a:r>
              <a:rPr lang="ru-RU" sz="24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Будкера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Сибирского отделения Российской 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академии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наук</a:t>
            </a:r>
            <a:endParaRPr lang="ru-RU" sz="24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45231" y="1727608"/>
            <a:ext cx="346894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just"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: </a:t>
            </a:r>
            <a:r>
              <a:rPr lang="ru-RU" sz="1400" b="1" i="1" dirty="0" err="1" smtClean="0">
                <a:solidFill>
                  <a:srgbClr val="1B4089"/>
                </a:solidFill>
                <a:ea typeface="Verdana" pitchFamily="34" charset="0"/>
              </a:rPr>
              <a:t>П.В.Туев</a:t>
            </a: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, </a:t>
            </a:r>
            <a:r>
              <a:rPr lang="ru-RU" sz="1400" b="1" i="1" dirty="0" err="1">
                <a:solidFill>
                  <a:srgbClr val="1B4089"/>
                </a:solidFill>
                <a:ea typeface="Verdana" pitchFamily="34" charset="0"/>
              </a:rPr>
              <a:t>Р.И.Спицын</a:t>
            </a:r>
            <a:r>
              <a:rPr lang="ru-RU" sz="1400" b="1" i="1" dirty="0" smtClean="0">
                <a:solidFill>
                  <a:srgbClr val="1B4089"/>
                </a:solidFill>
                <a:ea typeface="Verdana" pitchFamily="34" charset="0"/>
              </a:rPr>
              <a:t>, </a:t>
            </a:r>
            <a:r>
              <a:rPr lang="ru-RU" sz="1400" b="1" i="1" dirty="0" err="1" smtClean="0">
                <a:solidFill>
                  <a:srgbClr val="1B4089"/>
                </a:solidFill>
                <a:ea typeface="Verdana" pitchFamily="34" charset="0"/>
              </a:rPr>
              <a:t>К.В.Лотов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020" y="5908763"/>
            <a:ext cx="11442818" cy="5770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Публикации: </a:t>
            </a:r>
            <a:r>
              <a:rPr lang="ru-RU" sz="1050" b="1" i="0" dirty="0">
                <a:solidFill>
                  <a:srgbClr val="163470"/>
                </a:solidFill>
              </a:rPr>
              <a:t>П.В. </a:t>
            </a:r>
            <a:r>
              <a:rPr lang="ru-RU" sz="1050" b="1" i="0" dirty="0" smtClean="0">
                <a:solidFill>
                  <a:srgbClr val="163470"/>
                </a:solidFill>
              </a:rPr>
              <a:t>Туев, </a:t>
            </a:r>
            <a:r>
              <a:rPr lang="ru-RU" sz="1050" b="1" i="0" dirty="0">
                <a:solidFill>
                  <a:srgbClr val="163470"/>
                </a:solidFill>
              </a:rPr>
              <a:t>Р.И. </a:t>
            </a:r>
            <a:r>
              <a:rPr lang="ru-RU" sz="1050" b="1" i="0" dirty="0" smtClean="0">
                <a:solidFill>
                  <a:srgbClr val="163470"/>
                </a:solidFill>
              </a:rPr>
              <a:t>Спицын, </a:t>
            </a:r>
            <a:r>
              <a:rPr lang="ru-RU" sz="1050" b="1" i="0" dirty="0">
                <a:solidFill>
                  <a:srgbClr val="163470"/>
                </a:solidFill>
              </a:rPr>
              <a:t>К.В. </a:t>
            </a:r>
            <a:r>
              <a:rPr lang="ru-RU" sz="1050" b="1" i="0" dirty="0" smtClean="0">
                <a:solidFill>
                  <a:srgbClr val="163470"/>
                </a:solidFill>
              </a:rPr>
              <a:t>Лотов</a:t>
            </a:r>
            <a:r>
              <a:rPr lang="en-US" sz="1050" b="1" i="0" dirty="0" smtClean="0">
                <a:solidFill>
                  <a:srgbClr val="163470"/>
                </a:solidFill>
              </a:rPr>
              <a:t>,</a:t>
            </a:r>
            <a:r>
              <a:rPr lang="ru-RU" sz="1050" b="1" i="0" dirty="0">
                <a:solidFill>
                  <a:srgbClr val="163470"/>
                </a:solidFill>
              </a:rPr>
              <a:t> Усовершенствованное квазистатическое приближение</a:t>
            </a:r>
            <a:r>
              <a:rPr lang="en-US" sz="1050" b="1" i="0" dirty="0" smtClean="0">
                <a:solidFill>
                  <a:srgbClr val="163470"/>
                </a:solidFill>
              </a:rPr>
              <a:t>.</a:t>
            </a:r>
            <a:r>
              <a:rPr lang="ru-RU" sz="1050" b="1" i="0" dirty="0" smtClean="0">
                <a:solidFill>
                  <a:srgbClr val="163470"/>
                </a:solidFill>
              </a:rPr>
              <a:t> Физика плазмы (в печати)</a:t>
            </a:r>
            <a:r>
              <a:rPr lang="en-US" sz="1050" b="1" i="0" dirty="0" smtClean="0">
                <a:solidFill>
                  <a:srgbClr val="163470"/>
                </a:solidFill>
              </a:rPr>
              <a:t>.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3231" y="2099589"/>
            <a:ext cx="5610463" cy="3200419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 indent="0" algn="l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Сформулирована новая физическая модель, значительно расширяющая область применимости квазистатических численных кодов и сохраняющая их преимущества </a:t>
            </a:r>
            <a:r>
              <a:rPr lang="ru-RU" sz="1600" dirty="0" smtClean="0">
                <a:solidFill>
                  <a:srgbClr val="163470"/>
                </a:solidFill>
                <a:latin typeface="Calibri"/>
              </a:rPr>
              <a:t>- 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скорость вычислений и пониженную размерность расчетной области. </a:t>
            </a:r>
            <a:r>
              <a:rPr lang="ru-RU" sz="1600" dirty="0" smtClean="0">
                <a:solidFill>
                  <a:srgbClr val="163470"/>
                </a:solidFill>
                <a:latin typeface="Calibri"/>
              </a:rPr>
              <a:t>Квазистатическое 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приближение </a:t>
            </a:r>
            <a:r>
              <a:rPr lang="ru-RU" sz="1600" dirty="0" smtClean="0">
                <a:solidFill>
                  <a:srgbClr val="163470"/>
                </a:solidFill>
                <a:latin typeface="Calibri"/>
              </a:rPr>
              <a:t>позволяет 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ускорить расчеты плазменного кильватерного </a:t>
            </a:r>
            <a:r>
              <a:rPr lang="ru-RU" sz="1600" dirty="0" smtClean="0">
                <a:solidFill>
                  <a:srgbClr val="163470"/>
                </a:solidFill>
                <a:latin typeface="Calibri"/>
              </a:rPr>
              <a:t>ускорителя на 2-3 порядка, но до последнего времени оно имело узкую область применимости. В 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новом </a:t>
            </a:r>
            <a:r>
              <a:rPr lang="ru-RU" sz="1600" dirty="0" smtClean="0">
                <a:solidFill>
                  <a:srgbClr val="163470"/>
                </a:solidFill>
                <a:latin typeface="Calibri"/>
              </a:rPr>
              <a:t>подходе корректно 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учитывается обмен информацией между </a:t>
            </a:r>
            <a:r>
              <a:rPr lang="ru-RU" sz="1600" dirty="0" smtClean="0">
                <a:solidFill>
                  <a:srgbClr val="163470"/>
                </a:solidFill>
                <a:latin typeface="Calibri"/>
              </a:rPr>
              <a:t>удаленными 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слоями плазмы. </a:t>
            </a:r>
            <a:r>
              <a:rPr lang="ru-RU" sz="1600" dirty="0" smtClean="0">
                <a:solidFill>
                  <a:srgbClr val="163470"/>
                </a:solidFill>
                <a:latin typeface="Calibri"/>
              </a:rPr>
              <a:t>Модель реализована в численном коде </a:t>
            </a:r>
            <a:r>
              <a:rPr lang="en-US" sz="1600" dirty="0" smtClean="0">
                <a:solidFill>
                  <a:srgbClr val="163470"/>
                </a:solidFill>
                <a:latin typeface="Calibri"/>
              </a:rPr>
              <a:t>LCODE</a:t>
            </a:r>
            <a:r>
              <a:rPr lang="ru-RU" sz="1600" dirty="0" smtClean="0">
                <a:solidFill>
                  <a:srgbClr val="163470"/>
                </a:solidFill>
                <a:latin typeface="Calibri"/>
              </a:rPr>
              <a:t> и прошла основные тесты корректности.</a:t>
            </a: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9247" y="1417847"/>
            <a:ext cx="9931400" cy="341632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Расширенная квазистатическая модель кильватерного ускорителя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020" y="5267287"/>
            <a:ext cx="5821365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algn="ctr">
              <a:defRPr/>
            </a:pPr>
            <a:r>
              <a:rPr lang="ru-RU" sz="1100" dirty="0" smtClean="0">
                <a:solidFill>
                  <a:srgbClr val="163470"/>
                </a:solidFill>
              </a:rPr>
              <a:t>Объекты, моделируемые </a:t>
            </a:r>
            <a:r>
              <a:rPr lang="ru-RU" sz="1100" dirty="0">
                <a:solidFill>
                  <a:srgbClr val="163470"/>
                </a:solidFill>
              </a:rPr>
              <a:t>в задачах плазменного кильватерного ускорения: плазменная волна (1), ускоряемый пучок (2), лазерный драйвер (3), градиент плотности плазмы (4). Расчетные сетки, используемые в обычных PIC кодах (</a:t>
            </a:r>
            <a:r>
              <a:rPr lang="ru-RU" sz="1100" dirty="0" smtClean="0">
                <a:solidFill>
                  <a:srgbClr val="163470"/>
                </a:solidFill>
              </a:rPr>
              <a:t>5) </a:t>
            </a:r>
            <a:r>
              <a:rPr lang="ru-RU" sz="1100" dirty="0">
                <a:solidFill>
                  <a:srgbClr val="163470"/>
                </a:solidFill>
              </a:rPr>
              <a:t>и в квазистатических кодах (</a:t>
            </a:r>
            <a:r>
              <a:rPr lang="ru-RU" sz="1100" dirty="0" smtClean="0">
                <a:solidFill>
                  <a:srgbClr val="163470"/>
                </a:solidFill>
              </a:rPr>
              <a:t>6).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 descr="D:\Архив\Лого ИЯФ\++ logo BINP new bold blue Прозрачн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83" y="246987"/>
            <a:ext cx="690256" cy="8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45" y="1929547"/>
            <a:ext cx="4537992" cy="33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7974</TotalTime>
  <Words>170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Verdana</vt:lpstr>
      <vt:lpstr>Wingdings</vt:lpstr>
      <vt:lpstr>1_Тема Office</vt:lpstr>
      <vt:lpstr>Расширенная квазистатическая модель кильватерного ускорителя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Голышева</dc:creator>
  <cp:lastModifiedBy>Aleksey V. Reznichenko</cp:lastModifiedBy>
  <cp:revision>648</cp:revision>
  <cp:lastPrinted>2020-01-14T01:52:00Z</cp:lastPrinted>
  <dcterms:created xsi:type="dcterms:W3CDTF">2019-05-20T10:35:54Z</dcterms:created>
  <dcterms:modified xsi:type="dcterms:W3CDTF">2022-12-07T14:09:40Z</dcterms:modified>
</cp:coreProperties>
</file>