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440" r:id="rId2"/>
  </p:sldIdLst>
  <p:sldSz cx="12192000" cy="6858000"/>
  <p:notesSz cx="6805613" cy="99441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215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31"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163470"/>
    <a:srgbClr val="FF3300"/>
    <a:srgbClr val="F43F06"/>
    <a:srgbClr val="00CC00"/>
    <a:srgbClr val="ECE890"/>
    <a:srgbClr val="B5C9F1"/>
    <a:srgbClr val="18397A"/>
    <a:srgbClr val="1B4089"/>
    <a:srgbClr val="008A3E"/>
    <a:srgbClr val="F0FA72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5332" autoAdjust="0"/>
  </p:normalViewPr>
  <p:slideViewPr>
    <p:cSldViewPr snapToGrid="0">
      <p:cViewPr varScale="1">
        <p:scale>
          <a:sx n="103" d="100"/>
          <a:sy n="103" d="100"/>
        </p:scale>
        <p:origin x="-101" y="-77"/>
      </p:cViewPr>
      <p:guideLst>
        <p:guide orient="horz" pos="2160"/>
        <p:guide orient="horz" pos="2155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1667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184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r">
              <a:defRPr sz="1200"/>
            </a:lvl1pPr>
          </a:lstStyle>
          <a:p>
            <a:fld id="{CE29251B-1858-4AD5-9EA0-DC4B5B393A0E}" type="datetimeFigureOut">
              <a:rPr lang="ru-RU" smtClean="0"/>
              <a:pPr/>
              <a:t>02.12.2022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6125"/>
            <a:ext cx="662781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95" tIns="45798" rIns="91595" bIns="4579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244" y="4723170"/>
            <a:ext cx="5445126" cy="4475083"/>
          </a:xfrm>
          <a:prstGeom prst="rect">
            <a:avLst/>
          </a:prstGeom>
        </p:spPr>
        <p:txBody>
          <a:bodyPr vert="horz" lIns="91595" tIns="45798" rIns="91595" bIns="45798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184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r">
              <a:defRPr sz="1200"/>
            </a:lvl1pPr>
          </a:lstStyle>
          <a:p>
            <a:fld id="{1D82E099-6EB9-476F-A11A-21E927E2E5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68724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01526" y="1880317"/>
            <a:ext cx="9766479" cy="2099257"/>
          </a:xfrm>
        </p:spPr>
        <p:txBody>
          <a:bodyPr anchor="b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 sz="4400"/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7280" y="4413407"/>
            <a:ext cx="10547799" cy="1655762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>
            <a:off x="8340957" y="868753"/>
            <a:ext cx="3866283" cy="15092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5" y="876299"/>
            <a:ext cx="885825" cy="0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 userDrawn="1"/>
        </p:nvSpPr>
        <p:spPr>
          <a:xfrm>
            <a:off x="0" y="6492240"/>
            <a:ext cx="12192000" cy="365760"/>
          </a:xfrm>
          <a:prstGeom prst="rect">
            <a:avLst/>
          </a:prstGeom>
          <a:solidFill>
            <a:srgbClr val="1B40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949395" y="691634"/>
            <a:ext cx="6391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1B408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Сибирское отделение Российской академии наук</a:t>
            </a:r>
            <a:endParaRPr lang="ru-RU" b="1" dirty="0">
              <a:solidFill>
                <a:srgbClr val="1B4089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5854" y="505562"/>
            <a:ext cx="756865" cy="74147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683102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02197-A36F-47E6-BE32-E303756AC480}" type="datetime1">
              <a:rPr lang="ru-RU" smtClean="0"/>
              <a:pPr/>
              <a:t>02.12.2022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90581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463C-CDD0-4E8F-BEFA-9741EA96CC46}" type="datetime1">
              <a:rPr lang="ru-RU" smtClean="0"/>
              <a:pPr/>
              <a:t>02.12.2022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19281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 smtClean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6E91F-E900-459C-A1E8-AECCDFC75A7C}" type="datetime1">
              <a:rPr lang="ru-RU" smtClean="0"/>
              <a:pPr/>
              <a:t>02.12.2022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828372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49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49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F3A7D-C416-4D5C-BEB9-4425ED7004C9}" type="datetime1">
              <a:rPr lang="ru-RU" smtClean="0"/>
              <a:pPr/>
              <a:t>02.12.2022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66851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 smtClean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8"/>
            <a:ext cx="2743200" cy="365125"/>
          </a:xfrm>
        </p:spPr>
        <p:txBody>
          <a:bodyPr/>
          <a:lstStyle/>
          <a:p>
            <a:fld id="{51609B3F-C195-44F7-A3A0-7C709B132E91}" type="datetime1">
              <a:rPr lang="ru-RU" smtClean="0"/>
              <a:pPr/>
              <a:t>02.12.2022</a:t>
            </a:fld>
            <a:endParaRPr lang="ru-RU"/>
          </a:p>
        </p:txBody>
      </p:sp>
      <p:sp>
        <p:nvSpPr>
          <p:cNvPr id="11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8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1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0600" y="6356358"/>
            <a:ext cx="2743200" cy="365125"/>
          </a:xfrm>
        </p:spPr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Объект 2"/>
          <p:cNvSpPr>
            <a:spLocks noGrp="1"/>
          </p:cNvSpPr>
          <p:nvPr>
            <p:ph idx="13"/>
          </p:nvPr>
        </p:nvSpPr>
        <p:spPr>
          <a:xfrm>
            <a:off x="838203" y="1800912"/>
            <a:ext cx="50106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7" name="Объект 2"/>
          <p:cNvSpPr>
            <a:spLocks noGrp="1"/>
          </p:cNvSpPr>
          <p:nvPr>
            <p:ph idx="14"/>
          </p:nvPr>
        </p:nvSpPr>
        <p:spPr>
          <a:xfrm>
            <a:off x="6248941" y="1800912"/>
            <a:ext cx="51048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93169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97A76-B6F5-4FDC-8567-F7A3644CFB61}" type="datetime1">
              <a:rPr lang="ru-RU" smtClean="0"/>
              <a:pPr/>
              <a:t>02.12.2022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91597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CB5EE-DA7F-437D-8311-4E7EB9AB0342}" type="datetime1">
              <a:rPr lang="ru-RU" smtClean="0"/>
              <a:pPr/>
              <a:t>02.12.2022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12175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590422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F43A-DB89-49F5-B935-D9C310B01F4C}" type="datetime1">
              <a:rPr lang="ru-RU" smtClean="0"/>
              <a:pPr/>
              <a:t>02.12.2022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90821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8DF59-95A2-4F24-875A-203E0D626C22}" type="datetime1">
              <a:rPr lang="ru-RU" smtClean="0"/>
              <a:pPr/>
              <a:t>02.12.2022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36713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A5067-C6A7-4832-B49B-CFC8B49033E9}" type="datetime1">
              <a:rPr lang="ru-RU" smtClean="0"/>
              <a:pPr/>
              <a:t>02.12.2022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52680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6F39FA-1456-4AEA-A082-130B38B49F0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Заголовок 3"/>
          <p:cNvSpPr txBox="1">
            <a:spLocks/>
          </p:cNvSpPr>
          <p:nvPr/>
        </p:nvSpPr>
        <p:spPr bwMode="auto">
          <a:xfrm>
            <a:off x="1794712" y="216000"/>
            <a:ext cx="10270067" cy="10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8" tIns="45719" rIns="91438" bIns="45719" numCol="1" anchor="ctr" anchorCtr="0" compatLnSpc="1">
            <a:prstTxWarp prst="textNoShape">
              <a:avLst/>
            </a:prstTxWarp>
          </a:bodyPr>
          <a:lstStyle>
            <a:lvl1pPr marL="903288" indent="0" algn="l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0">
              <a:defRPr/>
            </a:pP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Институт ядерной физики им. Г.И. </a:t>
            </a:r>
            <a:r>
              <a:rPr lang="ru-RU" sz="2400" dirty="0" err="1">
                <a:solidFill>
                  <a:srgbClr val="5B9BD5">
                    <a:lumMod val="50000"/>
                  </a:srgbClr>
                </a:solidFill>
                <a:latin typeface="Calibri"/>
              </a:rPr>
              <a:t>Будкера</a:t>
            </a: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 Сибирского отделения Российской </a:t>
            </a:r>
            <a:r>
              <a:rPr lang="ru-RU" sz="2400" dirty="0" smtClean="0">
                <a:solidFill>
                  <a:srgbClr val="5B9BD5">
                    <a:lumMod val="50000"/>
                  </a:srgbClr>
                </a:solidFill>
                <a:latin typeface="Calibri"/>
              </a:rPr>
              <a:t>академии наук</a:t>
            </a:r>
            <a:endParaRPr lang="ru-RU" sz="2400" dirty="0">
              <a:solidFill>
                <a:srgbClr val="5B9BD5">
                  <a:lumMod val="50000"/>
                </a:srgbClr>
              </a:solidFill>
              <a:latin typeface="Calibri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496664" y="2470355"/>
            <a:ext cx="5445016" cy="4291781"/>
          </a:xfrm>
          <a:prstGeom prst="rect">
            <a:avLst/>
          </a:prstGeom>
          <a:noFill/>
        </p:spPr>
        <p:txBody>
          <a:bodyPr vert="horz" lIns="91438" tIns="45719" rIns="91438" bIns="45719" rtlCol="0" anchor="ctr">
            <a:noAutofit/>
          </a:bodyPr>
          <a:lstStyle>
            <a:defPPr>
              <a:defRPr lang="ru-RU"/>
            </a:defPPr>
            <a:lvl1pPr marL="171450" lvl="0" indent="-171450" algn="just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  <a:defRPr sz="1300">
                <a:solidFill>
                  <a:schemeClr val="accent6"/>
                </a:solidFill>
                <a:latin typeface="+mj-lt"/>
              </a:defRPr>
            </a:lvl1pPr>
          </a:lstStyle>
          <a:p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В состав созданного оборудования входят катодно-сеточный узел (КСУ), являющийся инжектором электронов, управляемый источник питания КСУ, модулятор с длительностью импульса отпирания катода, равной 1 нс, блоки прецизионной синхронизации и измерения фазовых шумов. Блоки синхронизации и измерения фазовых 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шумов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, а также 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 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Модулятор являются уникальными изделиями, обеспечивающими точность привязки к процессам в </a:t>
            </a:r>
            <a:r>
              <a:rPr lang="ru-RU" sz="1600" dirty="0" err="1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Линаке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 на уровне нескольких пикосекунд, что позволит получить высокую эффективность работы всего инжектора СКИФ.</a:t>
            </a:r>
          </a:p>
          <a:p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Программное обеспечение включает набор инженерных программ на платформе ТАНГО, с помощью которых выполнялись все необходимые операции по управлению электронным оборудованием и измерительные процедуры.</a:t>
            </a:r>
          </a:p>
        </p:txBody>
      </p:sp>
      <p:sp>
        <p:nvSpPr>
          <p:cNvPr id="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396226" y="1192087"/>
            <a:ext cx="9931400" cy="590931"/>
          </a:xfrm>
          <a:noFill/>
        </p:spPr>
        <p:txBody>
          <a:bodyPr wrap="square" rtlCol="0">
            <a:spAutoFit/>
          </a:bodyPr>
          <a:lstStyle/>
          <a:p>
            <a:r>
              <a:rPr lang="ru-RU" sz="18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 Создан комплект электроники и программного обеспечения для работы с </a:t>
            </a:r>
            <a:r>
              <a:rPr lang="ru-RU" sz="1800" b="1" dirty="0" err="1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ВЧ-пушкой</a:t>
            </a:r>
            <a:r>
              <a:rPr lang="ru-RU" sz="18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 </a:t>
            </a:r>
            <a:r>
              <a:rPr lang="ru-RU" sz="1800" b="1" dirty="0" err="1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Линака</a:t>
            </a:r>
            <a:r>
              <a:rPr lang="ru-RU" sz="18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 СКИФ, обеспечивший успешное получение первого пучка электронов</a:t>
            </a:r>
            <a:endParaRPr lang="ru-RU" sz="1800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71687" name="Rectangle 7"/>
          <p:cNvSpPr>
            <a:spLocks noChangeArrowheads="1"/>
          </p:cNvSpPr>
          <p:nvPr/>
        </p:nvSpPr>
        <p:spPr bwMode="auto">
          <a:xfrm>
            <a:off x="0" y="-184664"/>
            <a:ext cx="184727" cy="36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7" name="Picture 2" descr="D:\Архив\Лого ИЯФ\++ logo BINP new bold blue Прозрачный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083" y="246987"/>
            <a:ext cx="690256" cy="8266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7506929" y="1777180"/>
            <a:ext cx="429178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i="1" dirty="0" smtClean="0">
                <a:solidFill>
                  <a:schemeClr val="accent1">
                    <a:lumMod val="50000"/>
                  </a:schemeClr>
                </a:solidFill>
              </a:rPr>
              <a:t>Авторы:  А.М. Батраков, Е.В. Быков, Е.С. Котов, В.К. Овчар, А.В. Павленко, А.Ю. Протопопов, В.В. </a:t>
            </a:r>
            <a:r>
              <a:rPr lang="ru-RU" sz="1400" b="1" i="1" dirty="0" err="1" smtClean="0">
                <a:solidFill>
                  <a:schemeClr val="accent1">
                    <a:lumMod val="50000"/>
                  </a:schemeClr>
                </a:solidFill>
              </a:rPr>
              <a:t>Репков</a:t>
            </a:r>
            <a:r>
              <a:rPr lang="ru-RU" sz="1400" b="1" i="1" dirty="0" smtClean="0">
                <a:solidFill>
                  <a:schemeClr val="accent1">
                    <a:lumMod val="50000"/>
                  </a:schemeClr>
                </a:solidFill>
              </a:rPr>
              <a:t>, М.Г. Федотов, Н.С. </a:t>
            </a:r>
            <a:r>
              <a:rPr lang="ru-RU" sz="1400" b="1" i="1" dirty="0" err="1" smtClean="0">
                <a:solidFill>
                  <a:schemeClr val="accent1">
                    <a:lumMod val="50000"/>
                  </a:schemeClr>
                </a:solidFill>
              </a:rPr>
              <a:t>Щегольков</a:t>
            </a:r>
            <a:endParaRPr lang="ru-RU" sz="14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0" name="Рисунок 39" descr="Стойка.PN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94543" y="1949612"/>
            <a:ext cx="2163405" cy="3131207"/>
          </a:xfrm>
          <a:prstGeom prst="rect">
            <a:avLst/>
          </a:prstGeom>
        </p:spPr>
      </p:pic>
      <p:pic>
        <p:nvPicPr>
          <p:cNvPr id="41" name="Рисунок 40" descr="3D_Model.png"/>
          <p:cNvPicPr/>
          <p:nvPr/>
        </p:nvPicPr>
        <p:blipFill>
          <a:blip r:embed="rId4" cstate="print">
            <a:lum contrast="10000"/>
          </a:blip>
          <a:srcRect l="4169" t="2926" r="1741" b="10904"/>
          <a:stretch>
            <a:fillRect/>
          </a:stretch>
        </p:blipFill>
        <p:spPr>
          <a:xfrm>
            <a:off x="2934930" y="1949086"/>
            <a:ext cx="3487993" cy="1243940"/>
          </a:xfrm>
          <a:prstGeom prst="rect">
            <a:avLst/>
          </a:prstGeom>
        </p:spPr>
      </p:pic>
      <p:pic>
        <p:nvPicPr>
          <p:cNvPr id="42" name="Рисунок 41" descr="IMG_20220124_181113.jpg"/>
          <p:cNvPicPr/>
          <p:nvPr/>
        </p:nvPicPr>
        <p:blipFill>
          <a:blip r:embed="rId5" cstate="print">
            <a:lum bright="10000"/>
          </a:blip>
          <a:srcRect t="21184"/>
          <a:stretch>
            <a:fillRect/>
          </a:stretch>
        </p:blipFill>
        <p:spPr>
          <a:xfrm>
            <a:off x="925739" y="5520242"/>
            <a:ext cx="1116912" cy="1020668"/>
          </a:xfrm>
          <a:prstGeom prst="rect">
            <a:avLst/>
          </a:prstGeom>
        </p:spPr>
      </p:pic>
      <p:sp>
        <p:nvSpPr>
          <p:cNvPr id="43" name="TextBox 42"/>
          <p:cNvSpPr txBox="1"/>
          <p:nvPr/>
        </p:nvSpPr>
        <p:spPr>
          <a:xfrm>
            <a:off x="501445" y="5007078"/>
            <a:ext cx="211639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dirty="0" smtClean="0">
                <a:solidFill>
                  <a:schemeClr val="accent1">
                    <a:lumMod val="50000"/>
                  </a:schemeClr>
                </a:solidFill>
              </a:rPr>
              <a:t>Состав комплекта электроники управления </a:t>
            </a:r>
            <a:r>
              <a:rPr lang="ru-RU" sz="1100" b="1" dirty="0" err="1" smtClean="0">
                <a:solidFill>
                  <a:schemeClr val="accent1">
                    <a:lumMod val="50000"/>
                  </a:schemeClr>
                </a:solidFill>
              </a:rPr>
              <a:t>ВЧ-пушкой</a:t>
            </a:r>
            <a:endParaRPr lang="ru-RU" sz="11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119282" y="3178279"/>
            <a:ext cx="30897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dirty="0" smtClean="0">
                <a:solidFill>
                  <a:schemeClr val="accent1">
                    <a:lumMod val="50000"/>
                  </a:schemeClr>
                </a:solidFill>
              </a:rPr>
              <a:t>Плата блока синхронизации (</a:t>
            </a:r>
            <a:r>
              <a:rPr lang="en-US" sz="1100" b="1" dirty="0" smtClean="0">
                <a:solidFill>
                  <a:schemeClr val="accent1">
                    <a:lumMod val="50000"/>
                  </a:schemeClr>
                </a:solidFill>
              </a:rPr>
              <a:t>Gun Timer’</a:t>
            </a:r>
            <a:r>
              <a:rPr lang="ru-RU" sz="1100" b="1" dirty="0" smtClean="0">
                <a:solidFill>
                  <a:schemeClr val="accent1">
                    <a:lumMod val="50000"/>
                  </a:schemeClr>
                </a:solidFill>
              </a:rPr>
              <a:t>а) </a:t>
            </a:r>
            <a:endParaRPr lang="ru-RU" sz="11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30942" y="6552000"/>
            <a:ext cx="178455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dirty="0" err="1" smtClean="0">
                <a:solidFill>
                  <a:schemeClr val="accent1">
                    <a:lumMod val="50000"/>
                  </a:schemeClr>
                </a:solidFill>
              </a:rPr>
              <a:t>Катодно</a:t>
            </a:r>
            <a:r>
              <a:rPr lang="ru-RU" sz="1100" b="1" dirty="0" smtClean="0">
                <a:solidFill>
                  <a:schemeClr val="accent1">
                    <a:lumMod val="50000"/>
                  </a:schemeClr>
                </a:solidFill>
              </a:rPr>
              <a:t> – сеточный узел</a:t>
            </a:r>
            <a:endParaRPr lang="ru-RU" sz="11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6" name="Рисунок 45" descr="Фазовые шумы 55.PNG"/>
          <p:cNvPicPr>
            <a:picLocks noChangeAspect="1"/>
          </p:cNvPicPr>
          <p:nvPr/>
        </p:nvPicPr>
        <p:blipFill>
          <a:blip r:embed="rId6" cstate="print">
            <a:lum contrast="10000"/>
          </a:blip>
          <a:srcRect t="38850"/>
          <a:stretch>
            <a:fillRect/>
          </a:stretch>
        </p:blipFill>
        <p:spPr>
          <a:xfrm>
            <a:off x="3067166" y="3508840"/>
            <a:ext cx="3046711" cy="1402372"/>
          </a:xfrm>
          <a:prstGeom prst="rect">
            <a:avLst/>
          </a:prstGeom>
        </p:spPr>
      </p:pic>
      <p:sp>
        <p:nvSpPr>
          <p:cNvPr id="47" name="TextBox 46"/>
          <p:cNvSpPr txBox="1"/>
          <p:nvPr/>
        </p:nvSpPr>
        <p:spPr>
          <a:xfrm>
            <a:off x="2728453" y="4771103"/>
            <a:ext cx="376821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dirty="0" smtClean="0">
                <a:solidFill>
                  <a:schemeClr val="accent1">
                    <a:lumMod val="50000"/>
                  </a:schemeClr>
                </a:solidFill>
              </a:rPr>
              <a:t>Фазовые шумы от пика до пика (</a:t>
            </a:r>
            <a:r>
              <a:rPr lang="ru-RU" sz="1100" b="1" dirty="0" err="1" smtClean="0">
                <a:solidFill>
                  <a:schemeClr val="accent1">
                    <a:lumMod val="50000"/>
                  </a:schemeClr>
                </a:solidFill>
              </a:rPr>
              <a:t>пс</a:t>
            </a:r>
            <a:r>
              <a:rPr lang="ru-RU" sz="1100" b="1" dirty="0" smtClean="0">
                <a:solidFill>
                  <a:schemeClr val="accent1">
                    <a:lumMod val="50000"/>
                  </a:schemeClr>
                </a:solidFill>
              </a:rPr>
              <a:t>) каждого из 55 импульсов в </a:t>
            </a:r>
            <a:r>
              <a:rPr lang="en-US" sz="1100" b="1" dirty="0" smtClean="0">
                <a:solidFill>
                  <a:schemeClr val="accent1">
                    <a:lumMod val="50000"/>
                  </a:schemeClr>
                </a:solidFill>
              </a:rPr>
              <a:t>Train</a:t>
            </a:r>
            <a:r>
              <a:rPr lang="ru-RU" sz="1100" b="1" dirty="0" smtClean="0">
                <a:solidFill>
                  <a:schemeClr val="accent1">
                    <a:lumMod val="50000"/>
                  </a:schemeClr>
                </a:solidFill>
              </a:rPr>
              <a:t>’е и изменение фазы этих импульсов.</a:t>
            </a:r>
            <a:endParaRPr lang="ru-RU" sz="11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8" name="Объект 3"/>
          <p:cNvPicPr/>
          <p:nvPr/>
        </p:nvPicPr>
        <p:blipFill>
          <a:blip r:embed="rId7" cstate="print">
            <a:extLst>
              <a:ext uri="{28A0092B-C50C-407E-A947-70E740481C1C}">
                <a14:useLocalDpi xmlns="" xmlns:wpc="http://schemas.microsoft.com/office/word/2010/wordprocessingCanvas" xmlns:cx="http://schemas.microsoft.com/office/drawing/2014/chartex" xmlns:cx1="http://schemas.microsoft.com/office/drawing/2015/9/8/chartex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 t="37480" r="20163" b="22315"/>
          <a:stretch>
            <a:fillRect/>
          </a:stretch>
        </p:blipFill>
        <p:spPr>
          <a:xfrm>
            <a:off x="3185652" y="5316794"/>
            <a:ext cx="2600301" cy="1052756"/>
          </a:xfrm>
          <a:prstGeom prst="rect">
            <a:avLst/>
          </a:prstGeom>
        </p:spPr>
      </p:pic>
      <p:sp>
        <p:nvSpPr>
          <p:cNvPr id="50" name="TextBox 49"/>
          <p:cNvSpPr txBox="1"/>
          <p:nvPr/>
        </p:nvSpPr>
        <p:spPr>
          <a:xfrm>
            <a:off x="2735824" y="6408000"/>
            <a:ext cx="3819833" cy="39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dirty="0" smtClean="0">
                <a:solidFill>
                  <a:schemeClr val="accent1">
                    <a:lumMod val="50000"/>
                  </a:schemeClr>
                </a:solidFill>
              </a:rPr>
              <a:t>Пачка (</a:t>
            </a:r>
            <a:r>
              <a:rPr lang="en-US" sz="1100" b="1" dirty="0" smtClean="0">
                <a:solidFill>
                  <a:schemeClr val="accent1">
                    <a:lumMod val="50000"/>
                  </a:schemeClr>
                </a:solidFill>
              </a:rPr>
              <a:t>Train</a:t>
            </a:r>
            <a:r>
              <a:rPr lang="ru-RU" sz="1100" b="1" dirty="0" smtClean="0">
                <a:solidFill>
                  <a:schemeClr val="accent1">
                    <a:lumMod val="50000"/>
                  </a:schemeClr>
                </a:solidFill>
              </a:rPr>
              <a:t>) из 10 импульсов модулятора. Амплитуда импульсов – 100 В, длительность – 1 нс, частота 178.4 МГц.</a:t>
            </a:r>
            <a:endParaRPr lang="ru-RU" sz="11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84803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8028</TotalTime>
  <Words>98</Words>
  <Application>Microsoft Office PowerPoint</Application>
  <PresentationFormat>Произвольный</PresentationFormat>
  <Paragraphs>11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1_Тема Office</vt:lpstr>
      <vt:lpstr> Создан комплект электроники и программного обеспечения для работы с ВЧ-пушкой Линака СКИФ, обеспечивший успешное получение первого пучка электронов</vt:lpstr>
    </vt:vector>
  </TitlesOfParts>
  <Company>diakov.net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Анастасия Голышева</dc:creator>
  <cp:lastModifiedBy>Customer</cp:lastModifiedBy>
  <cp:revision>652</cp:revision>
  <cp:lastPrinted>2020-01-14T01:52:00Z</cp:lastPrinted>
  <dcterms:created xsi:type="dcterms:W3CDTF">2019-05-20T10:35:54Z</dcterms:created>
  <dcterms:modified xsi:type="dcterms:W3CDTF">2022-12-02T09:14:47Z</dcterms:modified>
</cp:coreProperties>
</file>