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16" d="100"/>
          <a:sy n="116" d="100"/>
        </p:scale>
        <p:origin x="1056" y="120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 algn="ctr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</a:t>
            </a:r>
            <a:r>
              <a:rPr lang="en-US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наук</a:t>
            </a:r>
            <a:endParaRPr lang="ru-RU" sz="2400" dirty="0">
              <a:solidFill>
                <a:srgbClr val="5B9BD5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60160" y="2056001"/>
            <a:ext cx="5961211" cy="3991495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В отличие от широко применяемого при измерениях импульсных полей индукционного метода, предложенный метод позволяет достичь абсолютной точности на уровне 10</a:t>
            </a:r>
            <a:r>
              <a:rPr lang="ru-RU" sz="1600" baseline="30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-4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при измерении в магнитах ускорителей импульсных полей в диапазоне времён от сотен миллисекунд до сотен микросекунд. Метод основан на вычитании из импульсного сигнала от датчика Холла «паразитного» индукционного импульсного сигнала, вызванного проводами, подключенными к датчику. Абсолютная точность датчика в статическом режиме обеспечивается процедурой прецизионной калибровки в постоянном однородном поле.</a:t>
            </a:r>
          </a:p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Для измерения сигналов с датчиков изготовлена электроника, обладающая необходимым быстродействием и точностью в динамике. Для разработанной электроники создано соответствующее программное обеспечение.</a:t>
            </a:r>
          </a:p>
          <a:p>
            <a:endParaRPr lang="ru-RU" sz="1600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19247" y="1248952"/>
            <a:ext cx="9931400" cy="590931"/>
          </a:xfrm>
          <a:noFill/>
        </p:spPr>
        <p:txBody>
          <a:bodyPr wrap="square" rtlCol="0">
            <a:spAutoFit/>
          </a:bodyPr>
          <a:lstStyle/>
          <a:p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</a:rPr>
              <a:t> Предложен и реализован метод измерения импульсных магнитных полей на основе датчиков Холла</a:t>
            </a:r>
            <a:endParaRPr lang="ru-RU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7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083" y="246987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6054212" y="1622323"/>
            <a:ext cx="53462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</a:rPr>
              <a:t>Авторы: А.М.Батраков,  И.Н.Окунев А.В.Павленко, </a:t>
            </a:r>
            <a:r>
              <a:rPr lang="ru-RU" sz="1400" b="1" i="1" dirty="0" err="1" smtClean="0">
                <a:solidFill>
                  <a:schemeClr val="accent1">
                    <a:lumMod val="50000"/>
                  </a:schemeClr>
                </a:solidFill>
              </a:rPr>
              <a:t>К.С.Штро</a:t>
            </a:r>
            <a:endParaRPr lang="ru-RU" sz="14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554299" y="2076034"/>
            <a:ext cx="5315559" cy="3572598"/>
            <a:chOff x="539552" y="2348880"/>
            <a:chExt cx="5400600" cy="3384376"/>
          </a:xfrm>
        </p:grpSpPr>
        <p:pic>
          <p:nvPicPr>
            <p:cNvPr id="18" name="Рисунок 17"/>
            <p:cNvPicPr>
              <a:picLocks noChangeAspect="1"/>
            </p:cNvPicPr>
            <p:nvPr/>
          </p:nvPicPr>
          <p:blipFill>
            <a:blip r:embed="rId3" cstate="print">
              <a:lum contrast="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552" y="2496422"/>
              <a:ext cx="1975023" cy="1527255"/>
            </a:xfrm>
            <a:prstGeom prst="rect">
              <a:avLst/>
            </a:prstGeom>
          </p:spPr>
        </p:pic>
        <p:pic>
          <p:nvPicPr>
            <p:cNvPr id="19" name="Рисунок 18"/>
            <p:cNvPicPr>
              <a:picLocks noChangeAspect="1"/>
            </p:cNvPicPr>
            <p:nvPr/>
          </p:nvPicPr>
          <p:blipFill>
            <a:blip r:embed="rId4" cstate="print">
              <a:lum contrast="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5396" y="4202834"/>
              <a:ext cx="1976380" cy="1528304"/>
            </a:xfrm>
            <a:prstGeom prst="rect">
              <a:avLst/>
            </a:prstGeom>
          </p:spPr>
        </p:pic>
        <p:sp>
          <p:nvSpPr>
            <p:cNvPr id="20" name="Нижний колонтитул 15"/>
            <p:cNvSpPr txBox="1">
              <a:spLocks/>
            </p:cNvSpPr>
            <p:nvPr/>
          </p:nvSpPr>
          <p:spPr>
            <a:xfrm>
              <a:off x="3340773" y="3074034"/>
              <a:ext cx="517746" cy="405051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ru-RU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600" dirty="0" smtClean="0">
                  <a:solidFill>
                    <a:srgbClr val="FF0000"/>
                  </a:solidFill>
                </a:rPr>
                <a:t>–</a:t>
              </a:r>
              <a:endParaRPr lang="ru-RU" sz="1600" dirty="0">
                <a:solidFill>
                  <a:srgbClr val="FF0000"/>
                </a:solidFill>
              </a:endParaRPr>
            </a:p>
          </p:txBody>
        </p:sp>
        <p:sp>
          <p:nvSpPr>
            <p:cNvPr id="21" name="Нижний колонтитул 15"/>
            <p:cNvSpPr txBox="1">
              <a:spLocks/>
            </p:cNvSpPr>
            <p:nvPr/>
          </p:nvSpPr>
          <p:spPr>
            <a:xfrm>
              <a:off x="672721" y="4755040"/>
              <a:ext cx="428967" cy="405051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ru-RU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600" dirty="0" smtClean="0">
                  <a:solidFill>
                    <a:srgbClr val="FF0000"/>
                  </a:solidFill>
                </a:rPr>
                <a:t>=</a:t>
              </a:r>
              <a:endParaRPr lang="ru-RU" sz="1600" dirty="0">
                <a:solidFill>
                  <a:srgbClr val="FF0000"/>
                </a:solidFill>
              </a:endParaRPr>
            </a:p>
          </p:txBody>
        </p:sp>
        <p:pic>
          <p:nvPicPr>
            <p:cNvPr id="22" name="Рисунок 21"/>
            <p:cNvPicPr>
              <a:picLocks noChangeAspect="1"/>
            </p:cNvPicPr>
            <p:nvPr/>
          </p:nvPicPr>
          <p:blipFill rotWithShape="1">
            <a:blip r:embed="rId5" cstate="print">
              <a:lum contrast="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74" t="7344" r="6934" b="2423"/>
            <a:stretch/>
          </p:blipFill>
          <p:spPr>
            <a:xfrm>
              <a:off x="1907240" y="2860222"/>
              <a:ext cx="1534149" cy="1208303"/>
            </a:xfrm>
            <a:prstGeom prst="rect">
              <a:avLst/>
            </a:prstGeom>
          </p:spPr>
        </p:pic>
        <p:pic>
          <p:nvPicPr>
            <p:cNvPr id="23" name="Рисунок 22"/>
            <p:cNvPicPr>
              <a:picLocks noChangeAspect="1"/>
            </p:cNvPicPr>
            <p:nvPr/>
          </p:nvPicPr>
          <p:blipFill rotWithShape="1">
            <a:blip r:embed="rId6" cstate="print">
              <a:lum contrast="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04" t="8985" r="6934" b="4063"/>
            <a:stretch/>
          </p:blipFill>
          <p:spPr>
            <a:xfrm>
              <a:off x="2574070" y="4626966"/>
              <a:ext cx="1434634" cy="1104172"/>
            </a:xfrm>
            <a:prstGeom prst="rect">
              <a:avLst/>
            </a:prstGeom>
          </p:spPr>
        </p:pic>
        <p:sp>
          <p:nvSpPr>
            <p:cNvPr id="24" name="Прямоугольник 23"/>
            <p:cNvSpPr/>
            <p:nvPr/>
          </p:nvSpPr>
          <p:spPr>
            <a:xfrm>
              <a:off x="1907239" y="2855986"/>
              <a:ext cx="1401937" cy="1108408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1135825" y="2703887"/>
              <a:ext cx="148097" cy="109058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cxnSp>
          <p:nvCxnSpPr>
            <p:cNvPr id="26" name="Прямая соединительная линия 25"/>
            <p:cNvCxnSpPr/>
            <p:nvPr/>
          </p:nvCxnSpPr>
          <p:spPr>
            <a:xfrm>
              <a:off x="1285786" y="2703887"/>
              <a:ext cx="2023390" cy="15209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>
              <a:off x="1134856" y="2814633"/>
              <a:ext cx="772382" cy="114976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Прямоугольник 27"/>
            <p:cNvSpPr/>
            <p:nvPr/>
          </p:nvSpPr>
          <p:spPr>
            <a:xfrm>
              <a:off x="2574070" y="4624848"/>
              <a:ext cx="1401937" cy="1108408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1799052" y="4393720"/>
              <a:ext cx="148097" cy="109058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cxnSp>
          <p:nvCxnSpPr>
            <p:cNvPr id="30" name="Прямая соединительная линия 29"/>
            <p:cNvCxnSpPr/>
            <p:nvPr/>
          </p:nvCxnSpPr>
          <p:spPr>
            <a:xfrm>
              <a:off x="1799052" y="4502778"/>
              <a:ext cx="775018" cy="122835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1947150" y="4404555"/>
              <a:ext cx="2028857" cy="22241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2" name="Рисунок 31"/>
            <p:cNvPicPr>
              <a:picLocks noChangeAspect="1"/>
            </p:cNvPicPr>
            <p:nvPr/>
          </p:nvPicPr>
          <p:blipFill>
            <a:blip r:embed="rId7" cstate="print">
              <a:lum contrast="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79992" y="2603959"/>
              <a:ext cx="1879985" cy="1453763"/>
            </a:xfrm>
            <a:prstGeom prst="rect">
              <a:avLst/>
            </a:prstGeom>
          </p:spPr>
        </p:pic>
        <p:sp>
          <p:nvSpPr>
            <p:cNvPr id="33" name="Нижний колонтитул 15"/>
            <p:cNvSpPr txBox="1">
              <a:spLocks/>
            </p:cNvSpPr>
            <p:nvPr/>
          </p:nvSpPr>
          <p:spPr>
            <a:xfrm>
              <a:off x="3032137" y="2348880"/>
              <a:ext cx="2707765" cy="320374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ru-RU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1400" b="1" dirty="0" smtClean="0">
                  <a:solidFill>
                    <a:schemeClr val="accent1">
                      <a:lumMod val="50000"/>
                    </a:schemeClr>
                  </a:solidFill>
                </a:rPr>
                <a:t>«Паразитный» индукционный сигнал</a:t>
              </a:r>
              <a:endParaRPr lang="ru-RU" sz="1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4" name="Нижний колонтитул 15"/>
            <p:cNvSpPr txBox="1">
              <a:spLocks/>
            </p:cNvSpPr>
            <p:nvPr/>
          </p:nvSpPr>
          <p:spPr>
            <a:xfrm>
              <a:off x="1294174" y="4114293"/>
              <a:ext cx="2319564" cy="2827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ru-RU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1400" b="1" dirty="0" smtClean="0">
                  <a:solidFill>
                    <a:schemeClr val="accent1">
                      <a:lumMod val="50000"/>
                    </a:schemeClr>
                  </a:solidFill>
                </a:rPr>
                <a:t>Разностный сигнал</a:t>
              </a:r>
              <a:endParaRPr lang="ru-RU" sz="1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5" name="Нижний колонтитул 15"/>
            <p:cNvSpPr txBox="1">
              <a:spLocks/>
            </p:cNvSpPr>
            <p:nvPr/>
          </p:nvSpPr>
          <p:spPr>
            <a:xfrm>
              <a:off x="755576" y="2348880"/>
              <a:ext cx="2127961" cy="2827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ru-RU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1400" b="1" dirty="0" smtClean="0">
                  <a:solidFill>
                    <a:schemeClr val="accent1">
                      <a:lumMod val="50000"/>
                    </a:schemeClr>
                  </a:solidFill>
                </a:rPr>
                <a:t>Сигнал с датчика Холла</a:t>
              </a:r>
              <a:endParaRPr lang="ru-RU" sz="1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6" name="Нижний колонтитул 15"/>
            <p:cNvSpPr txBox="1">
              <a:spLocks/>
            </p:cNvSpPr>
            <p:nvPr/>
          </p:nvSpPr>
          <p:spPr>
            <a:xfrm>
              <a:off x="5511185" y="3153171"/>
              <a:ext cx="428967" cy="405051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ru-RU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600" dirty="0" smtClean="0">
                  <a:solidFill>
                    <a:srgbClr val="FF0000"/>
                  </a:solidFill>
                </a:rPr>
                <a:t>=</a:t>
              </a:r>
              <a:endParaRPr lang="ru-RU" sz="1600" dirty="0">
                <a:solidFill>
                  <a:srgbClr val="FF0000"/>
                </a:solidFill>
              </a:endParaRPr>
            </a:p>
          </p:txBody>
        </p:sp>
        <p:cxnSp>
          <p:nvCxnSpPr>
            <p:cNvPr id="37" name="Прямая со стрелкой 36"/>
            <p:cNvCxnSpPr/>
            <p:nvPr/>
          </p:nvCxnSpPr>
          <p:spPr>
            <a:xfrm flipH="1">
              <a:off x="3158537" y="2695494"/>
              <a:ext cx="532675" cy="411909"/>
            </a:xfrm>
            <a:prstGeom prst="straightConnector1">
              <a:avLst/>
            </a:prstGeom>
            <a:ln w="25400">
              <a:solidFill>
                <a:schemeClr val="tx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 стрелкой 37"/>
            <p:cNvCxnSpPr/>
            <p:nvPr/>
          </p:nvCxnSpPr>
          <p:spPr>
            <a:xfrm>
              <a:off x="3868771" y="2695494"/>
              <a:ext cx="443896" cy="457677"/>
            </a:xfrm>
            <a:prstGeom prst="straightConnector1">
              <a:avLst/>
            </a:prstGeom>
            <a:ln w="25400">
              <a:solidFill>
                <a:schemeClr val="tx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538315" y="5847735"/>
            <a:ext cx="55158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</a:rPr>
              <a:t>Иллюстрация метода измерения импульсного магнитного поля. Показан сигнал с датчика Холла, содержащий реальный сигнал с индукционной наводкой. Справа – сигнал индукционной наводки, увеличенный для наглядности в 15 раз. Внизу – реальное импульсное поле, «очищенное» от наводки.</a:t>
            </a:r>
            <a:endParaRPr lang="ru-RU" sz="11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7953</TotalTime>
  <Words>182</Words>
  <Application>Microsoft Office PowerPoint</Application>
  <PresentationFormat>Широкоэкранный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 Предложен и реализован метод измерения импульсных магнитных полей на основе датчиков Холла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646</cp:revision>
  <cp:lastPrinted>2020-01-14T01:52:00Z</cp:lastPrinted>
  <dcterms:created xsi:type="dcterms:W3CDTF">2019-05-20T10:35:54Z</dcterms:created>
  <dcterms:modified xsi:type="dcterms:W3CDTF">2022-12-07T14:21:11Z</dcterms:modified>
</cp:coreProperties>
</file>