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82" d="100"/>
          <a:sy n="82" d="100"/>
        </p:scale>
        <p:origin x="1308" y="15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600200" y="60336"/>
            <a:ext cx="9514084" cy="747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46392" y="1700693"/>
            <a:ext cx="10884661" cy="7386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: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Бедарева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Т.В., Блинов В.Е., Бобровников В.С., Быков А.В., Быков Т.А.,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Димова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Т.В., Захаров С.А.,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Касатов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Д.А., Колесников Я.А.,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Кошкарев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А.М.,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Овтин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И.В.,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Плюснин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Н.В.,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Понедельченко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А.В., Пономарев П.Д., Радченко О.В., Савинов С.С.,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Сковпень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Ю.И., Соколова Е.О.,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Тарков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А.В.,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Таскаев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С.Ю.,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Таюрский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В.А.,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Шмырев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Д.В.,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Щудло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И.М.,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Эдель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 В.И.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42576" y="1054362"/>
            <a:ext cx="9931400" cy="6463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8397A"/>
                </a:solidFill>
              </a:rPr>
              <a:t> </a:t>
            </a:r>
            <a:r>
              <a:rPr lang="ru-RU" sz="2000" b="1" dirty="0">
                <a:solidFill>
                  <a:srgbClr val="18397A"/>
                </a:solidFill>
              </a:rPr>
              <a:t>Экспериментальное исследование прозрачности оптического волокна, облучаемого мощным потоком быстрых нейтронов</a:t>
            </a:r>
            <a:endParaRPr lang="ru-RU" sz="20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Рисунок 14" descr="D:\Users\Kasatov\Достижение за 2022 год\Изменение_прозрачности_оптоволокна_в_процессе_облучения_сайт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722" y="2629499"/>
            <a:ext cx="5414645" cy="211264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Прямоугольник 11"/>
          <p:cNvSpPr/>
          <p:nvPr/>
        </p:nvSpPr>
        <p:spPr>
          <a:xfrm>
            <a:off x="910388" y="2514375"/>
            <a:ext cx="5241759" cy="421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sz="1200" b="1" dirty="0">
                <a:solidFill>
                  <a:srgbClr val="18397A"/>
                </a:solidFill>
                <a:latin typeface="+mj-lt"/>
                <a:ea typeface="+mj-ea"/>
                <a:cs typeface="+mj-cs"/>
              </a:rPr>
              <a:t>На ускорительном источнике нейтронов измерена зависимость прозрачности оптического волокна от </a:t>
            </a:r>
            <a:r>
              <a:rPr lang="ru-RU" sz="1200" b="1" dirty="0" err="1">
                <a:solidFill>
                  <a:srgbClr val="18397A"/>
                </a:solidFill>
                <a:latin typeface="+mj-lt"/>
                <a:ea typeface="+mj-ea"/>
                <a:cs typeface="+mj-cs"/>
              </a:rPr>
              <a:t>флюенса</a:t>
            </a:r>
            <a:r>
              <a:rPr lang="ru-RU" sz="1200" b="1" dirty="0">
                <a:solidFill>
                  <a:srgbClr val="18397A"/>
                </a:solidFill>
                <a:latin typeface="+mj-lt"/>
                <a:ea typeface="+mj-ea"/>
                <a:cs typeface="+mj-cs"/>
              </a:rPr>
              <a:t> быстрых нейтронов. Оптическое волокно трех типов предоставлено Центром ядерных исследований </a:t>
            </a:r>
            <a:r>
              <a:rPr lang="ru-RU" sz="1200" b="1" dirty="0" err="1">
                <a:solidFill>
                  <a:srgbClr val="18397A"/>
                </a:solidFill>
                <a:latin typeface="+mj-lt"/>
                <a:ea typeface="+mj-ea"/>
                <a:cs typeface="+mj-cs"/>
              </a:rPr>
              <a:t>Саклэ</a:t>
            </a:r>
            <a:r>
              <a:rPr lang="ru-RU" sz="1200" b="1" dirty="0">
                <a:solidFill>
                  <a:srgbClr val="18397A"/>
                </a:solidFill>
                <a:latin typeface="+mj-lt"/>
                <a:ea typeface="+mj-ea"/>
                <a:cs typeface="+mj-cs"/>
              </a:rPr>
              <a:t> (Франция). Облучение образцов до </a:t>
            </a:r>
            <a:r>
              <a:rPr lang="ru-RU" sz="1200" b="1" dirty="0" err="1">
                <a:solidFill>
                  <a:srgbClr val="18397A"/>
                </a:solidFill>
                <a:latin typeface="+mj-lt"/>
                <a:ea typeface="+mj-ea"/>
                <a:cs typeface="+mj-cs"/>
              </a:rPr>
              <a:t>флюенса</a:t>
            </a:r>
            <a:r>
              <a:rPr lang="ru-RU" sz="1200" b="1" dirty="0">
                <a:solidFill>
                  <a:srgbClr val="18397A"/>
                </a:solidFill>
                <a:latin typeface="+mj-lt"/>
                <a:ea typeface="+mj-ea"/>
                <a:cs typeface="+mj-cs"/>
              </a:rPr>
              <a:t> 3 10</a:t>
            </a:r>
            <a:r>
              <a:rPr lang="ru-RU" sz="1200" b="1" baseline="30000" dirty="0">
                <a:solidFill>
                  <a:srgbClr val="18397A"/>
                </a:solidFill>
                <a:latin typeface="+mj-lt"/>
                <a:ea typeface="+mj-ea"/>
                <a:cs typeface="+mj-cs"/>
              </a:rPr>
              <a:t>14</a:t>
            </a:r>
            <a:r>
              <a:rPr lang="ru-RU" sz="1200" b="1" dirty="0">
                <a:solidFill>
                  <a:srgbClr val="18397A"/>
                </a:solidFill>
                <a:latin typeface="+mj-lt"/>
                <a:ea typeface="+mj-ea"/>
                <a:cs typeface="+mj-cs"/>
              </a:rPr>
              <a:t> нейтронов/см2 проведено на ускорительном источнике нейтронов в радиационно-защищенном помещении в дополнительно сделанном бункере с использованием свинцового концентратора. Генерация быстрых нейтронов в течение месяца в среднем по 8 ч в день осуществлена в реакции 7Li(</a:t>
            </a:r>
            <a:r>
              <a:rPr lang="ru-RU" sz="1200" b="1" dirty="0" err="1">
                <a:solidFill>
                  <a:srgbClr val="18397A"/>
                </a:solidFill>
                <a:latin typeface="+mj-lt"/>
                <a:ea typeface="+mj-ea"/>
                <a:cs typeface="+mj-cs"/>
              </a:rPr>
              <a:t>d,n</a:t>
            </a:r>
            <a:r>
              <a:rPr lang="ru-RU" sz="1200" b="1" dirty="0">
                <a:solidFill>
                  <a:srgbClr val="18397A"/>
                </a:solidFill>
                <a:latin typeface="+mj-lt"/>
                <a:ea typeface="+mj-ea"/>
                <a:cs typeface="+mj-cs"/>
              </a:rPr>
              <a:t>) при энергии дейтронов 1,5 МэВ и токе 1 мА. Установлено, что прозрачность оптического волокна уменьшается на </a:t>
            </a:r>
            <a:r>
              <a:rPr lang="ru-RU" sz="1200" b="1" dirty="0">
                <a:solidFill>
                  <a:srgbClr val="18397A"/>
                </a:solidFill>
                <a:latin typeface="+mj-lt"/>
                <a:ea typeface="+mj-ea"/>
                <a:cs typeface="+mj-cs"/>
                <a:sym typeface="Symbol" panose="05050102010706020507" pitchFamily="18" charset="2"/>
              </a:rPr>
              <a:t></a:t>
            </a:r>
            <a:r>
              <a:rPr lang="ru-RU" sz="1200" b="1" dirty="0">
                <a:solidFill>
                  <a:srgbClr val="18397A"/>
                </a:solidFill>
                <a:latin typeface="+mj-lt"/>
                <a:ea typeface="+mj-ea"/>
                <a:cs typeface="+mj-cs"/>
              </a:rPr>
              <a:t> 50 %, как только волокно облучается быстрыми нейтронами, и не возвращается к прежнему уровню после окончания облучения. Измеренная деградация прозрачности оптических волокон варьируется от 20 % до 35 % при набранном </a:t>
            </a:r>
            <a:r>
              <a:rPr lang="ru-RU" sz="1200" b="1" dirty="0" err="1">
                <a:solidFill>
                  <a:srgbClr val="18397A"/>
                </a:solidFill>
                <a:latin typeface="+mj-lt"/>
                <a:ea typeface="+mj-ea"/>
                <a:cs typeface="+mj-cs"/>
              </a:rPr>
              <a:t>флюенсе</a:t>
            </a:r>
            <a:r>
              <a:rPr lang="ru-RU" sz="1200" b="1" dirty="0">
                <a:solidFill>
                  <a:srgbClr val="18397A"/>
                </a:solidFill>
                <a:latin typeface="+mj-lt"/>
                <a:ea typeface="+mj-ea"/>
                <a:cs typeface="+mj-cs"/>
              </a:rPr>
              <a:t> быстрых нейтронов 1014 нейтронов/см2. Такое детальное изучение зависимости прозрачности оптического волокна от </a:t>
            </a:r>
            <a:r>
              <a:rPr lang="ru-RU" sz="1200" b="1" dirty="0" err="1">
                <a:solidFill>
                  <a:srgbClr val="18397A"/>
                </a:solidFill>
                <a:latin typeface="+mj-lt"/>
                <a:ea typeface="+mj-ea"/>
                <a:cs typeface="+mj-cs"/>
              </a:rPr>
              <a:t>флюенса</a:t>
            </a:r>
            <a:r>
              <a:rPr lang="ru-RU" sz="1200" b="1" dirty="0">
                <a:solidFill>
                  <a:srgbClr val="18397A"/>
                </a:solidFill>
                <a:latin typeface="+mj-lt"/>
                <a:ea typeface="+mj-ea"/>
                <a:cs typeface="+mj-cs"/>
              </a:rPr>
              <a:t> быстрых нейтронов проведено впервые и полученные результаты уникальны и важны для науки и практики, в том числе для лазерной калибровки калориметра детектора CMS при планируемой работе Большого </a:t>
            </a:r>
            <a:r>
              <a:rPr lang="ru-RU" sz="1200" b="1" dirty="0" err="1">
                <a:solidFill>
                  <a:srgbClr val="18397A"/>
                </a:solidFill>
                <a:latin typeface="+mj-lt"/>
                <a:ea typeface="+mj-ea"/>
                <a:cs typeface="+mj-cs"/>
              </a:rPr>
              <a:t>адронного</a:t>
            </a:r>
            <a:r>
              <a:rPr lang="ru-RU" sz="1200" b="1" dirty="0">
                <a:solidFill>
                  <a:srgbClr val="18397A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1200" b="1" dirty="0" err="1">
                <a:solidFill>
                  <a:srgbClr val="18397A"/>
                </a:solidFill>
                <a:latin typeface="+mj-lt"/>
                <a:ea typeface="+mj-ea"/>
                <a:cs typeface="+mj-cs"/>
              </a:rPr>
              <a:t>коллайдера</a:t>
            </a:r>
            <a:r>
              <a:rPr lang="ru-RU" sz="1200" b="1" dirty="0">
                <a:solidFill>
                  <a:srgbClr val="18397A"/>
                </a:solidFill>
                <a:latin typeface="+mj-lt"/>
                <a:ea typeface="+mj-ea"/>
                <a:cs typeface="+mj-cs"/>
              </a:rPr>
              <a:t> ЦЕРН в режиме высокой светимости 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ru-RU" sz="1200" b="1" dirty="0">
              <a:solidFill>
                <a:srgbClr val="18397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21116" y="4932288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b="1" dirty="0">
                <a:solidFill>
                  <a:srgbClr val="18397A"/>
                </a:solidFill>
                <a:latin typeface="+mj-lt"/>
                <a:ea typeface="+mj-ea"/>
                <a:cs typeface="+mj-cs"/>
              </a:rPr>
              <a:t>Изменение прозрачности оптоволокна в процессе облучения. Резкое падение и восстановление прозрачности при включении и выключении потока нейтронов.</a:t>
            </a:r>
          </a:p>
          <a:p>
            <a:r>
              <a:rPr lang="ru-RU" sz="1200" b="1" dirty="0">
                <a:solidFill>
                  <a:srgbClr val="18397A"/>
                </a:solidFill>
                <a:latin typeface="+mj-lt"/>
                <a:ea typeface="+mj-ea"/>
                <a:cs typeface="+mj-cs"/>
              </a:rPr>
              <a:t>Показаны результаты для трех образцов оптоволокна, расположенных на разных расстояниях от мишени.</a:t>
            </a: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10822</TotalTime>
  <Words>193</Words>
  <Application>Microsoft Office PowerPoint</Application>
  <PresentationFormat>Широкоэкранный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Symbol</vt:lpstr>
      <vt:lpstr>Verdana</vt:lpstr>
      <vt:lpstr>1_Тема Office</vt:lpstr>
      <vt:lpstr> Экспериментальное исследование прозрачности оптического волокна, облучаемого мощным потоком быстрых нейтронов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657</cp:revision>
  <cp:lastPrinted>2020-01-14T01:52:00Z</cp:lastPrinted>
  <dcterms:created xsi:type="dcterms:W3CDTF">2019-05-20T10:35:54Z</dcterms:created>
  <dcterms:modified xsi:type="dcterms:W3CDTF">2022-12-08T04:27:57Z</dcterms:modified>
</cp:coreProperties>
</file>