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84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gi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.wmf"/><Relationship Id="rId10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248355" y="-289432"/>
            <a:ext cx="10828166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18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18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18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 наук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2080" y="3990899"/>
            <a:ext cx="11809919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S. </a:t>
            </a:r>
            <a:r>
              <a:rPr lang="en-US" sz="1050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Sandalov</a:t>
            </a:r>
            <a:r>
              <a:rPr lang="en-US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et al., "Electrodynamic System of the Linear Induction Accelerator Module," in IEEE TPS, vol. 49, no. 2, pp. 718-728, Feb. 2021, </a:t>
            </a:r>
            <a:r>
              <a:rPr lang="en-US" sz="1050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10.1109/TPS.2020.3045345.</a:t>
            </a: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Е.С. Сандалов и др., Исследование инкремента поперечной неустойчивости </a:t>
            </a:r>
            <a:r>
              <a:rPr lang="ru-RU" sz="1050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килоамперного</a:t>
            </a:r>
            <a:r>
              <a:rPr lang="ru-RU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электронного пучка в ЛИУ для его применения в </a:t>
            </a:r>
            <a:r>
              <a:rPr lang="ru-RU" sz="1050" i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терагерцовом</a:t>
            </a:r>
            <a:r>
              <a:rPr lang="ru-RU" sz="1050" i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ЛСЭ., СФЖ, 2022, 17(2):16-29. https://doi.org/10.25205/2541-9447-2022-17-2-16-29</a:t>
            </a: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sz="105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99" y="0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90110548-E1F6-4E7B-B03E-6967EC27A064}"/>
              </a:ext>
            </a:extLst>
          </p:cNvPr>
          <p:cNvSpPr/>
          <p:nvPr/>
        </p:nvSpPr>
        <p:spPr>
          <a:xfrm>
            <a:off x="1665431" y="377894"/>
            <a:ext cx="8873837" cy="542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поперечной неустойчивости </a:t>
            </a:r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килоамперного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пучка и способов ее подавления в линейном индукционном ускорителе</a:t>
            </a:r>
            <a:endParaRPr lang="en-US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DA14FB4B-796B-43A9-A33C-418E8EFAC167}"/>
              </a:ext>
            </a:extLst>
          </p:cNvPr>
          <p:cNvSpPr/>
          <p:nvPr/>
        </p:nvSpPr>
        <p:spPr>
          <a:xfrm>
            <a:off x="605824" y="840537"/>
            <a:ext cx="109930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Авторы: С.Л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. Синицкий, Е.С. Сандалов, Д.И. Сковородин,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П.В. Логачев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 А.В. Бурдаков, П.А. Бак, Д.А. Никифоров, К.И.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Живанков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, Е.К.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Кенжебулатов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1" name="Группа 20">
            <a:extLst>
              <a:ext uri="{FF2B5EF4-FFF2-40B4-BE49-F238E27FC236}">
                <a16:creationId xmlns="" xmlns:a16="http://schemas.microsoft.com/office/drawing/2014/main" id="{2F772D9A-AA36-4AD7-815F-0F1C9A597F58}"/>
              </a:ext>
            </a:extLst>
          </p:cNvPr>
          <p:cNvGrpSpPr/>
          <p:nvPr/>
        </p:nvGrpSpPr>
        <p:grpSpPr>
          <a:xfrm>
            <a:off x="4954766" y="1124248"/>
            <a:ext cx="3504451" cy="2716230"/>
            <a:chOff x="-811342" y="1952458"/>
            <a:chExt cx="5400000" cy="4131984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" name="Объект 21">
                  <a:extLst>
                    <a:ext uri="{FF2B5EF4-FFF2-40B4-BE49-F238E27FC236}">
                      <a16:creationId xmlns="" xmlns:a16="http://schemas.microsoft.com/office/drawing/2014/main" id="{22D82E20-A136-4DCF-ABC9-B3B6220FD14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33410461"/>
                    </p:ext>
                  </p:extLst>
                </p:nvPr>
              </p:nvGraphicFramePr>
              <p:xfrm>
                <a:off x="-811342" y="1952458"/>
                <a:ext cx="5400000" cy="41319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3" name="Graph" r:id="rId4" imgW="3920760" imgH="3000960" progId="Origin50.Graph">
                        <p:embed/>
                      </p:oleObj>
                    </mc:Choice>
                    <mc:Fallback>
                      <p:oleObj name="Graph" r:id="rId4" imgW="3920760" imgH="3000960" progId="Origin50.Graph">
                        <p:embed/>
                        <p:pic>
                          <p:nvPicPr>
                            <p:cNvPr id="23" name="Объект 22">
                              <a:extLst>
                                <a:ext uri="{FF2B5EF4-FFF2-40B4-BE49-F238E27FC236}">
                                  <a16:creationId xmlns="" xmlns:a16="http://schemas.microsoft.com/office/drawing/2014/main" id="{F8C104B8-5DBF-4883-A82C-9FF9747EF6F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-811342" y="1952458"/>
                              <a:ext cx="5400000" cy="4131984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" name="Объект 21">
                  <a:extLst>
                    <a:ext uri="{FF2B5EF4-FFF2-40B4-BE49-F238E27FC236}">
                      <a16:creationId xmlns:a16="http://schemas.microsoft.com/office/drawing/2014/main" id="{22D82E20-A136-4DCF-ABC9-B3B6220FD14C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33410461"/>
                    </p:ext>
                  </p:extLst>
                </p:nvPr>
              </p:nvGraphicFramePr>
              <p:xfrm>
                <a:off x="-811342" y="1952458"/>
                <a:ext cx="5400000" cy="41319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28" name="Graph" r:id="rId6" imgW="3920760" imgH="3000960" progId="Origin50.Graph">
                        <p:embed/>
                      </p:oleObj>
                    </mc:Choice>
                    <mc:Fallback>
                      <p:oleObj name="Graph" r:id="rId6" imgW="3920760" imgH="3000960" progId="Origin50.Graph">
                        <p:embed/>
                        <p:pic>
                          <p:nvPicPr>
                            <p:cNvPr id="23" name="Объект 22">
                              <a:extLst>
                                <a:ext uri="{FF2B5EF4-FFF2-40B4-BE49-F238E27FC236}">
                                  <a16:creationId xmlns:a16="http://schemas.microsoft.com/office/drawing/2014/main" id="{F8C104B8-5DBF-4883-A82C-9FF9747EF6F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7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-811342" y="1952458"/>
                              <a:ext cx="5400000" cy="4131984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="" xmlns:a16="http://schemas.microsoft.com/office/drawing/2014/main" id="{E8966EC3-0271-4F6B-922E-960C187654E5}"/>
                    </a:ext>
                  </a:extLst>
                </p:cNvPr>
                <p:cNvSpPr txBox="1"/>
                <p:nvPr/>
              </p:nvSpPr>
              <p:spPr>
                <a:xfrm>
                  <a:off x="2208362" y="3317256"/>
                  <a:ext cx="1731892" cy="43756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9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9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𝑒𝑥𝑝</m:t>
                            </m:r>
                          </m:sub>
                        </m:sSub>
                        <m:r>
                          <a:rPr lang="en-US" sz="9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=0.</m:t>
                        </m:r>
                        <m:r>
                          <a:rPr lang="ru-RU" sz="9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ru-RU" sz="9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±0.06</m:t>
                        </m:r>
                      </m:oMath>
                    </m:oMathPara>
                  </a14:m>
                  <a:endParaRPr lang="en-US" sz="900" b="0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9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9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𝑡h</m:t>
                            </m:r>
                          </m:sub>
                        </m:sSub>
                        <m:r>
                          <a:rPr lang="en-US" sz="9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=0.38</m:t>
                        </m:r>
                        <m:r>
                          <a:rPr lang="ru-RU" sz="9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±0.0</m:t>
                        </m:r>
                        <m:r>
                          <a:rPr lang="en-US" sz="9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8966EC3-0271-4F6B-922E-960C187654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8362" y="3317256"/>
                  <a:ext cx="1731892" cy="437568"/>
                </a:xfrm>
                <a:prstGeom prst="rect">
                  <a:avLst/>
                </a:prstGeom>
                <a:blipFill>
                  <a:blip r:embed="rId8"/>
                  <a:stretch>
                    <a:fillRect b="-85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Прямоугольник 23">
                  <a:extLst>
                    <a:ext uri="{FF2B5EF4-FFF2-40B4-BE49-F238E27FC236}">
                      <a16:creationId xmlns="" xmlns:a16="http://schemas.microsoft.com/office/drawing/2014/main" id="{C83B407A-35C4-4C19-8205-7E17EA3D2FD6}"/>
                    </a:ext>
                  </a:extLst>
                </p:cNvPr>
                <p:cNvSpPr/>
                <p:nvPr/>
              </p:nvSpPr>
              <p:spPr>
                <a:xfrm>
                  <a:off x="2208362" y="4794249"/>
                  <a:ext cx="1859182" cy="52964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𝑒𝑥𝑝</m:t>
                            </m:r>
                          </m:sub>
                        </m:sSub>
                        <m:r>
                          <a:rPr lang="en-US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=0.1</m:t>
                        </m:r>
                        <m:r>
                          <a:rPr lang="ru-RU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ru-RU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±0.06</m:t>
                        </m:r>
                      </m:oMath>
                    </m:oMathPara>
                  </a14:m>
                  <a:endParaRPr lang="en-US" sz="8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𝑡h</m:t>
                            </m:r>
                          </m:sub>
                        </m:sSub>
                        <m:r>
                          <a:rPr lang="en-US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=0.1</m:t>
                        </m:r>
                        <m:r>
                          <a:rPr lang="en-US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±0.0</m:t>
                        </m:r>
                        <m:r>
                          <a:rPr lang="en-US" sz="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US" sz="800" dirty="0"/>
                </a:p>
              </p:txBody>
            </p:sp>
          </mc:Choice>
          <mc:Fallback xmlns="">
            <p:sp>
              <p:nvSpPr>
                <p:cNvPr id="24" name="Прямоугольник 23">
                  <a:extLst>
                    <a:ext uri="{FF2B5EF4-FFF2-40B4-BE49-F238E27FC236}">
                      <a16:creationId xmlns:a16="http://schemas.microsoft.com/office/drawing/2014/main" id="{C83B407A-35C4-4C19-8205-7E17EA3D2FD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8362" y="4794249"/>
                  <a:ext cx="1859182" cy="52964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Скругленный прямоугольник 87">
            <a:extLst>
              <a:ext uri="{FF2B5EF4-FFF2-40B4-BE49-F238E27FC236}">
                <a16:creationId xmlns="" xmlns:a16="http://schemas.microsoft.com/office/drawing/2014/main" id="{76E9F75A-5035-4E17-A4B3-8637DC01934C}"/>
              </a:ext>
            </a:extLst>
          </p:cNvPr>
          <p:cNvSpPr/>
          <p:nvPr/>
        </p:nvSpPr>
        <p:spPr>
          <a:xfrm>
            <a:off x="4731542" y="3719995"/>
            <a:ext cx="4007762" cy="449123"/>
          </a:xfrm>
          <a:prstGeom prst="roundRect">
            <a:avLst/>
          </a:prstGeom>
          <a:solidFill>
            <a:srgbClr val="0070C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Зависимости логарифма максимальной амплитуды колебаний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полей неустойчивой дипольной моды от номера модуля ЛИУ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87">
            <a:extLst>
              <a:ext uri="{FF2B5EF4-FFF2-40B4-BE49-F238E27FC236}">
                <a16:creationId xmlns="" xmlns:a16="http://schemas.microsoft.com/office/drawing/2014/main" id="{4EFAA1A0-E863-4FFA-8D96-F5E37357C458}"/>
              </a:ext>
            </a:extLst>
          </p:cNvPr>
          <p:cNvSpPr/>
          <p:nvPr/>
        </p:nvSpPr>
        <p:spPr>
          <a:xfrm>
            <a:off x="519496" y="3714930"/>
            <a:ext cx="4007762" cy="449123"/>
          </a:xfrm>
          <a:prstGeom prst="roundRect">
            <a:avLst/>
          </a:prstGeom>
          <a:solidFill>
            <a:srgbClr val="0070C0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Распределение электрического поля неустойчивой дипольной моды в ускорительном модуле ЛИУ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Группа 26">
            <a:extLst>
              <a:ext uri="{FF2B5EF4-FFF2-40B4-BE49-F238E27FC236}">
                <a16:creationId xmlns="" xmlns:a16="http://schemas.microsoft.com/office/drawing/2014/main" id="{32303E66-8C77-4F89-B954-69B9DAB28790}"/>
              </a:ext>
            </a:extLst>
          </p:cNvPr>
          <p:cNvGrpSpPr/>
          <p:nvPr/>
        </p:nvGrpSpPr>
        <p:grpSpPr>
          <a:xfrm>
            <a:off x="683083" y="1233194"/>
            <a:ext cx="3643140" cy="2409092"/>
            <a:chOff x="484360" y="1976071"/>
            <a:chExt cx="3643140" cy="2409092"/>
          </a:xfrm>
        </p:grpSpPr>
        <p:pic>
          <p:nvPicPr>
            <p:cNvPr id="28" name="Рисунок 27">
              <a:extLst>
                <a:ext uri="{FF2B5EF4-FFF2-40B4-BE49-F238E27FC236}">
                  <a16:creationId xmlns="" xmlns:a16="http://schemas.microsoft.com/office/drawing/2014/main" id="{9D589796-8A82-4FB5-8F74-E3A5C054ADA6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808" y="2065317"/>
              <a:ext cx="3605692" cy="2319846"/>
            </a:xfrm>
            <a:prstGeom prst="rect">
              <a:avLst/>
            </a:prstGeom>
          </p:spPr>
        </p:pic>
        <p:sp>
          <p:nvSpPr>
            <p:cNvPr id="29" name="Прямоугольник 28">
              <a:extLst>
                <a:ext uri="{FF2B5EF4-FFF2-40B4-BE49-F238E27FC236}">
                  <a16:creationId xmlns="" xmlns:a16="http://schemas.microsoft.com/office/drawing/2014/main" id="{E06A216C-5F1B-40E4-858A-B7633155FA66}"/>
                </a:ext>
              </a:extLst>
            </p:cNvPr>
            <p:cNvSpPr/>
            <p:nvPr/>
          </p:nvSpPr>
          <p:spPr>
            <a:xfrm>
              <a:off x="544992" y="2073453"/>
              <a:ext cx="3181789" cy="1266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901F6124-05E6-44F9-9811-760E35375A2B}"/>
                </a:ext>
              </a:extLst>
            </p:cNvPr>
            <p:cNvSpPr txBox="1"/>
            <p:nvPr/>
          </p:nvSpPr>
          <p:spPr>
            <a:xfrm>
              <a:off x="484360" y="2116132"/>
              <a:ext cx="349850" cy="22014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ru-RU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14C20A86-3C3F-4B8D-B429-D8A2CB30E609}"/>
                </a:ext>
              </a:extLst>
            </p:cNvPr>
            <p:cNvSpPr txBox="1"/>
            <p:nvPr/>
          </p:nvSpPr>
          <p:spPr>
            <a:xfrm>
              <a:off x="715421" y="1976071"/>
              <a:ext cx="3006537" cy="2201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Модуль электрического поля </a:t>
              </a: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</a:t>
              </a:r>
              <a:r>
                <a:rPr lang="ru-RU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частота моды</a:t>
              </a: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f=700.33 </a:t>
              </a:r>
              <a:r>
                <a:rPr lang="ru-RU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МГц</a:t>
              </a: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="" xmlns:a16="http://schemas.microsoft.com/office/drawing/2014/main" id="{991ED156-DE88-4DC8-99B9-43D55E271556}"/>
              </a:ext>
            </a:extLst>
          </p:cNvPr>
          <p:cNvGrpSpPr/>
          <p:nvPr/>
        </p:nvGrpSpPr>
        <p:grpSpPr>
          <a:xfrm>
            <a:off x="0" y="4928288"/>
            <a:ext cx="12179300" cy="2062103"/>
            <a:chOff x="354354" y="948517"/>
            <a:chExt cx="11793681" cy="3063112"/>
          </a:xfrm>
        </p:grpSpPr>
        <p:sp>
          <p:nvSpPr>
            <p:cNvPr id="34" name="Скругленный прямоугольник 84">
              <a:extLst>
                <a:ext uri="{FF2B5EF4-FFF2-40B4-BE49-F238E27FC236}">
                  <a16:creationId xmlns="" xmlns:a16="http://schemas.microsoft.com/office/drawing/2014/main" id="{28404E28-0C19-4736-B69D-F250C912B6C3}"/>
                </a:ext>
              </a:extLst>
            </p:cNvPr>
            <p:cNvSpPr/>
            <p:nvPr/>
          </p:nvSpPr>
          <p:spPr>
            <a:xfrm>
              <a:off x="354354" y="1024820"/>
              <a:ext cx="11793681" cy="2790151"/>
            </a:xfrm>
            <a:prstGeom prst="roundRect">
              <a:avLst/>
            </a:prstGeom>
            <a:solidFill>
              <a:srgbClr val="0070C0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="" xmlns:a16="http://schemas.microsoft.com/office/drawing/2014/main" id="{31C16F3E-92AA-4E7A-97FE-E8469AE9DD65}"/>
                </a:ext>
              </a:extLst>
            </p:cNvPr>
            <p:cNvSpPr/>
            <p:nvPr/>
          </p:nvSpPr>
          <p:spPr>
            <a:xfrm>
              <a:off x="410380" y="948517"/>
              <a:ext cx="11693926" cy="30631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Результаты исследований:</a:t>
              </a:r>
              <a:endParaRPr lang="ru-RU" sz="14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Проведены теоретические и экспериментальные исследования развития поперечной неустойчивости </a:t>
              </a:r>
              <a:r>
                <a:rPr lang="ru-RU" sz="1400" b="1" dirty="0" err="1">
                  <a:solidFill>
                    <a:schemeClr val="bg1"/>
                  </a:solidFill>
                  <a:latin typeface="Times New Roman" panose="02020603050405020304" pitchFamily="18" charset="0"/>
                </a:rPr>
                <a:t>килоамперного</a:t>
              </a: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пучка в линейном индукционном ускорителе (ЛИУ)</a:t>
              </a:r>
              <a:r>
                <a:rPr 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;</a:t>
              </a:r>
              <a:endParaRPr lang="ru-RU" sz="14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Разработан программный комплекс для моделирования динамики поперечной неустойчивости пучка в ЛИУ. Продемонстрировано, что расчетное и экспериментальное значения инкремента неустойчивости совпадают в пределах его ошибки измерения (не более 20 %)</a:t>
              </a:r>
              <a:r>
                <a:rPr 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;</a:t>
              </a:r>
              <a:endParaRPr lang="ru-RU" sz="14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Предложены и реализованы в действующем ускорителе эффективные способы подавления поперечных колебаний пучка при его распространении в ЛИУ</a:t>
              </a:r>
              <a:r>
                <a:rPr lang="en-US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;</a:t>
              </a: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Достигнута необходимая степень подавления неустойчивости пучка при его проектных параметрах.</a:t>
              </a:r>
            </a:p>
            <a:p>
              <a:pPr marL="342900" indent="-342900">
                <a:buFont typeface="+mj-lt"/>
                <a:buAutoNum type="arabicPeriod"/>
              </a:pPr>
              <a:endParaRPr lang="ru-RU" sz="1600" b="1" dirty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1A1929A7-4BBE-4443-870D-D9BCF35450E3}"/>
              </a:ext>
            </a:extLst>
          </p:cNvPr>
          <p:cNvSpPr/>
          <p:nvPr/>
        </p:nvSpPr>
        <p:spPr>
          <a:xfrm>
            <a:off x="8970363" y="1344243"/>
            <a:ext cx="2990575" cy="53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1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подавления поперечной неустойчивости:</a:t>
            </a:r>
            <a:endParaRPr lang="en-US" sz="1400" b="1" u="sng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AC7A28DC-D584-4781-8C74-219D7D13AA50}"/>
              </a:ext>
            </a:extLst>
          </p:cNvPr>
          <p:cNvSpPr/>
          <p:nvPr/>
        </p:nvSpPr>
        <p:spPr>
          <a:xfrm>
            <a:off x="8739304" y="1856729"/>
            <a:ext cx="3452695" cy="1767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Снижение добротности дипольных колебаний ускорительного модуля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разработанной системы поглотителей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Применение экранирующих электродов для уменьшения коэффициента связи колебаний с пучком</a:t>
            </a:r>
            <a:endParaRPr lang="en-US" sz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7909</TotalTime>
  <Words>227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Open Sans</vt:lpstr>
      <vt:lpstr>Times New Roman</vt:lpstr>
      <vt:lpstr>Verdana</vt:lpstr>
      <vt:lpstr>Wingdings</vt:lpstr>
      <vt:lpstr>1_Тема Office</vt:lpstr>
      <vt:lpstr>Graph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641</cp:revision>
  <cp:lastPrinted>2020-01-14T01:52:00Z</cp:lastPrinted>
  <dcterms:created xsi:type="dcterms:W3CDTF">2019-05-20T10:35:54Z</dcterms:created>
  <dcterms:modified xsi:type="dcterms:W3CDTF">2022-12-05T12:33:31Z</dcterms:modified>
</cp:coreProperties>
</file>