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3470"/>
    <a:srgbClr val="FF3300"/>
    <a:srgbClr val="F43F06"/>
    <a:srgbClr val="00CC00"/>
    <a:srgbClr val="ECE890"/>
    <a:srgbClr val="B5C9F1"/>
    <a:srgbClr val="18397A"/>
    <a:srgbClr val="1B4089"/>
    <a:srgbClr val="008A3E"/>
    <a:srgbClr val="F0F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 varScale="1">
        <p:scale>
          <a:sx n="131" d="100"/>
          <a:sy n="131" d="100"/>
        </p:scale>
        <p:origin x="498" y="156"/>
      </p:cViewPr>
      <p:guideLst>
        <p:guide orient="horz" pos="2160"/>
        <p:guide pos="3840"/>
        <p:guide orient="horz" pos="21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02.12.2022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  <a:endParaRPr lang="ru-RU" b="1" dirty="0">
              <a:solidFill>
                <a:srgbClr val="1B408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02.12.2022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02.12.2022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02.12.2022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02.12.2022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02.12.2022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02.12.2022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02.12.2022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02.12.2022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02.12.2022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02.12.2022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785568" y="176161"/>
            <a:ext cx="10270067" cy="796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 algn="ctr"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Будкера Сибирского отделения Российской </a:t>
            </a: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академии наук</a:t>
            </a:r>
            <a:endParaRPr lang="ru-RU" sz="2400" dirty="0">
              <a:solidFill>
                <a:srgbClr val="5B9BD5">
                  <a:lumMod val="50000"/>
                </a:srgbClr>
              </a:solidFill>
              <a:latin typeface="Calibri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03334" y="1647696"/>
            <a:ext cx="6778866" cy="307775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lvl="0" algn="just">
              <a:defRPr/>
            </a:pPr>
            <a:r>
              <a:rPr lang="ru-RU" sz="1400" b="1" i="1" dirty="0">
                <a:solidFill>
                  <a:srgbClr val="163470"/>
                </a:solidFill>
              </a:rPr>
              <a:t>П.П. Дейчули, А.В. </a:t>
            </a:r>
            <a:r>
              <a:rPr lang="ru-RU" sz="1400" b="1" i="1" dirty="0" err="1">
                <a:solidFill>
                  <a:srgbClr val="163470"/>
                </a:solidFill>
              </a:rPr>
              <a:t>Бруль</a:t>
            </a:r>
            <a:r>
              <a:rPr lang="ru-RU" sz="1400" b="1" i="1" dirty="0">
                <a:solidFill>
                  <a:srgbClr val="163470"/>
                </a:solidFill>
              </a:rPr>
              <a:t>, Р.В. Вахрушев, Н.П. Дейчули, А.А. Иванов, Н.В. Ступишин</a:t>
            </a:r>
            <a:endParaRPr kumimoji="0" lang="ru-RU" sz="1400" b="1" i="1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9182" y="6122685"/>
            <a:ext cx="11442818" cy="577079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ru-RU"/>
            </a:defPPr>
            <a:lvl1pPr marL="171450" lvl="0" indent="-1714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 sz="900" i="1"/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1050" b="1" i="0" u="none" strike="noStrike" kern="1200" cap="none" spc="0" normalizeH="0" baseline="0" noProof="0" dirty="0" smtClean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indent="0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Публикации: </a:t>
            </a:r>
            <a:r>
              <a:rPr lang="ru-RU" sz="1050" i="0" dirty="0">
                <a:solidFill>
                  <a:srgbClr val="163470"/>
                </a:solidFill>
                <a:latin typeface="Calibri"/>
              </a:rPr>
              <a:t>Дейчули П.П., </a:t>
            </a:r>
            <a:r>
              <a:rPr lang="ru-RU" sz="1050" i="0" dirty="0" err="1">
                <a:solidFill>
                  <a:srgbClr val="163470"/>
                </a:solidFill>
                <a:latin typeface="Calibri"/>
              </a:rPr>
              <a:t>Бруль</a:t>
            </a:r>
            <a:r>
              <a:rPr lang="ru-RU" sz="1050" i="0" dirty="0">
                <a:solidFill>
                  <a:srgbClr val="163470"/>
                </a:solidFill>
                <a:latin typeface="Calibri"/>
              </a:rPr>
              <a:t> А.В., Вахрушев Р.В., Дейчули Н.П., Иванов А.А., Ступишин Н.В., Колмогоров В.В. МОДЕРНИЗАЦИЯ ДУГОРАЗРЯДНОГО ГЕНЕРАТОРА ПЛАЗМЫ ДЛЯ МОЩНЫХ АТОМАРНЫХ ИНЖЕКТОРОВ СЕКУНДНОГО ДИАПАЗОНА. В книге: XLIX Международная звенигородская конференция по физике плазмы и управляемому термоядерному синтезу ICPAF-2022</a:t>
            </a:r>
            <a:r>
              <a:rPr lang="ru-RU" sz="1050" i="0" dirty="0" smtClean="0">
                <a:solidFill>
                  <a:srgbClr val="163470"/>
                </a:solidFill>
                <a:latin typeface="Calibri"/>
              </a:rPr>
              <a:t>.</a:t>
            </a:r>
            <a:endParaRPr lang="ru-RU" sz="1050" i="0" dirty="0">
              <a:solidFill>
                <a:srgbClr val="163470"/>
              </a:solidFill>
              <a:latin typeface="Calibri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42009" y="1963367"/>
            <a:ext cx="8071154" cy="4302284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pPr marL="0" indent="0">
              <a:spcBef>
                <a:spcPts val="0"/>
              </a:spcBef>
              <a:buClr>
                <a:srgbClr val="70AD47">
                  <a:lumMod val="75000"/>
                </a:srgbClr>
              </a:buClr>
              <a:buNone/>
              <a:defRPr/>
            </a:pPr>
            <a:r>
              <a:rPr lang="ru-RU" sz="1600" dirty="0">
                <a:solidFill>
                  <a:srgbClr val="163470"/>
                </a:solidFill>
                <a:latin typeface="Calibri"/>
              </a:rPr>
              <a:t>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   </a:t>
            </a:r>
            <a:r>
              <a:rPr lang="ru-RU" sz="1600" dirty="0" smtClean="0">
                <a:solidFill>
                  <a:schemeClr val="tx1"/>
                </a:solidFill>
                <a:latin typeface="Calibri"/>
              </a:rPr>
              <a:t>Дугоразрядные </a:t>
            </a:r>
            <a:r>
              <a:rPr lang="ru-RU" sz="1600" dirty="0">
                <a:solidFill>
                  <a:schemeClr val="tx1"/>
                </a:solidFill>
                <a:latin typeface="Calibri"/>
              </a:rPr>
              <a:t>генераторы плазмы с холодным катодом применяются </a:t>
            </a:r>
            <a:r>
              <a:rPr lang="ru-RU" sz="1600" dirty="0" smtClean="0">
                <a:solidFill>
                  <a:schemeClr val="tx1"/>
                </a:solidFill>
                <a:latin typeface="Calibri"/>
              </a:rPr>
              <a:t>для создания плазменных эмиттеров атомарных </a:t>
            </a:r>
            <a:r>
              <a:rPr lang="ru-RU" sz="1600" dirty="0">
                <a:solidFill>
                  <a:schemeClr val="tx1"/>
                </a:solidFill>
                <a:latin typeface="Calibri"/>
              </a:rPr>
              <a:t>инжекторов. </a:t>
            </a:r>
            <a:r>
              <a:rPr lang="ru-RU" sz="1600" dirty="0" smtClean="0">
                <a:solidFill>
                  <a:schemeClr val="tx1"/>
                </a:solidFill>
                <a:latin typeface="Calibri"/>
              </a:rPr>
              <a:t>Благодаря их компактности был реализован эмиттер с</a:t>
            </a:r>
            <a:r>
              <a:rPr lang="ru-RU" sz="1600" dirty="0">
                <a:solidFill>
                  <a:schemeClr val="tx1"/>
                </a:solidFill>
                <a:latin typeface="Calibri"/>
              </a:rPr>
              <a:t> извлеченным током ионов до 175 А и длительностью импульса 30 </a:t>
            </a:r>
            <a:r>
              <a:rPr lang="ru-RU" sz="1600" dirty="0" err="1" smtClean="0">
                <a:solidFill>
                  <a:schemeClr val="tx1"/>
                </a:solidFill>
                <a:latin typeface="Calibri"/>
              </a:rPr>
              <a:t>мс</a:t>
            </a:r>
            <a:r>
              <a:rPr lang="ru-RU" sz="1600" dirty="0" smtClean="0">
                <a:solidFill>
                  <a:schemeClr val="tx1"/>
                </a:solidFill>
                <a:latin typeface="Calibri"/>
              </a:rPr>
              <a:t> методом </a:t>
            </a:r>
            <a:r>
              <a:rPr lang="ru-RU" sz="1600" dirty="0">
                <a:solidFill>
                  <a:schemeClr val="tx1"/>
                </a:solidFill>
                <a:latin typeface="Calibri"/>
              </a:rPr>
              <a:t>сложения плазменных струй от 4-х </a:t>
            </a:r>
            <a:r>
              <a:rPr lang="ru-RU" sz="1600" dirty="0" smtClean="0">
                <a:solidFill>
                  <a:schemeClr val="tx1"/>
                </a:solidFill>
                <a:latin typeface="Calibri"/>
              </a:rPr>
              <a:t>генераторов. Однако </a:t>
            </a:r>
            <a:r>
              <a:rPr lang="ru-RU" sz="1600" dirty="0">
                <a:solidFill>
                  <a:schemeClr val="tx1"/>
                </a:solidFill>
                <a:latin typeface="Calibri"/>
              </a:rPr>
              <a:t>срок службы таких генераторов и длительность импульса </a:t>
            </a:r>
            <a:r>
              <a:rPr lang="ru-RU" sz="1600" dirty="0" smtClean="0">
                <a:solidFill>
                  <a:schemeClr val="tx1"/>
                </a:solidFill>
                <a:latin typeface="Calibri"/>
              </a:rPr>
              <a:t>ограничены эрозией элементов </a:t>
            </a:r>
            <a:r>
              <a:rPr lang="ru-RU" sz="1600" dirty="0">
                <a:solidFill>
                  <a:schemeClr val="tx1"/>
                </a:solidFill>
                <a:latin typeface="Calibri"/>
              </a:rPr>
              <a:t>дугового канала. </a:t>
            </a:r>
            <a:endParaRPr lang="en-US" sz="1600" dirty="0" smtClean="0">
              <a:solidFill>
                <a:schemeClr val="tx1"/>
              </a:solidFill>
              <a:latin typeface="Calibri"/>
            </a:endParaRPr>
          </a:p>
          <a:p>
            <a:pPr marL="0" indent="0">
              <a:spcBef>
                <a:spcPts val="0"/>
              </a:spcBef>
              <a:buClr>
                <a:srgbClr val="70AD47">
                  <a:lumMod val="75000"/>
                </a:srgbClr>
              </a:buClr>
              <a:buNone/>
              <a:defRPr/>
            </a:pPr>
            <a:r>
              <a:rPr lang="ru-RU" sz="1600" dirty="0">
                <a:solidFill>
                  <a:schemeClr val="tx1"/>
                </a:solidFill>
                <a:latin typeface="Calibri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Calibri"/>
              </a:rPr>
              <a:t>    В </a:t>
            </a:r>
            <a:r>
              <a:rPr lang="ru-RU" sz="1600" dirty="0">
                <a:solidFill>
                  <a:schemeClr val="tx1"/>
                </a:solidFill>
                <a:latin typeface="Calibri"/>
              </a:rPr>
              <a:t>данном исследовании </a:t>
            </a:r>
            <a:r>
              <a:rPr lang="ru-RU" sz="1600" dirty="0" smtClean="0">
                <a:solidFill>
                  <a:schemeClr val="tx1"/>
                </a:solidFill>
                <a:latin typeface="Calibri"/>
              </a:rPr>
              <a:t>выявлены и изучены разрушающие </a:t>
            </a:r>
            <a:r>
              <a:rPr lang="ru-RU" sz="1600" dirty="0">
                <a:solidFill>
                  <a:schemeClr val="tx1"/>
                </a:solidFill>
                <a:latin typeface="Calibri"/>
              </a:rPr>
              <a:t>факторы, ограничивающие длительность импульса: накопление </a:t>
            </a:r>
            <a:r>
              <a:rPr lang="ru-RU" sz="1600" dirty="0" err="1">
                <a:solidFill>
                  <a:schemeClr val="tx1"/>
                </a:solidFill>
                <a:latin typeface="Calibri"/>
              </a:rPr>
              <a:t>нераспыляемого</a:t>
            </a:r>
            <a:r>
              <a:rPr lang="ru-RU" sz="1600" dirty="0">
                <a:solidFill>
                  <a:schemeClr val="tx1"/>
                </a:solidFill>
                <a:latin typeface="Calibri"/>
              </a:rPr>
              <a:t> шлака из </a:t>
            </a:r>
            <a:r>
              <a:rPr lang="ru-RU" sz="1600" dirty="0" err="1">
                <a:solidFill>
                  <a:schemeClr val="tx1"/>
                </a:solidFill>
                <a:latin typeface="Calibri"/>
              </a:rPr>
              <a:t>триоксида</a:t>
            </a:r>
            <a:r>
              <a:rPr lang="ru-RU" sz="1600" dirty="0">
                <a:solidFill>
                  <a:schemeClr val="tx1"/>
                </a:solidFill>
                <a:latin typeface="Calibri"/>
              </a:rPr>
              <a:t> молибдена, металлизация </a:t>
            </a:r>
            <a:r>
              <a:rPr lang="ru-RU" sz="1600" dirty="0" err="1">
                <a:solidFill>
                  <a:schemeClr val="tx1"/>
                </a:solidFill>
                <a:latin typeface="Calibri"/>
              </a:rPr>
              <a:t>прикатодного</a:t>
            </a:r>
            <a:r>
              <a:rPr lang="ru-RU" sz="1600" dirty="0">
                <a:solidFill>
                  <a:schemeClr val="tx1"/>
                </a:solidFill>
                <a:latin typeface="Calibri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Calibri"/>
              </a:rPr>
              <a:t>изолятора, </a:t>
            </a:r>
            <a:r>
              <a:rPr lang="ru-RU" sz="1600" dirty="0">
                <a:solidFill>
                  <a:schemeClr val="tx1"/>
                </a:solidFill>
                <a:latin typeface="Calibri"/>
              </a:rPr>
              <a:t>разрушение термостойкого изолятора, </a:t>
            </a:r>
            <a:r>
              <a:rPr lang="ru-RU" sz="1600" dirty="0" smtClean="0">
                <a:solidFill>
                  <a:schemeClr val="tx1"/>
                </a:solidFill>
                <a:latin typeface="Calibri"/>
              </a:rPr>
              <a:t>плавление </a:t>
            </a:r>
            <a:r>
              <a:rPr lang="ru-RU" sz="1600" dirty="0">
                <a:solidFill>
                  <a:schemeClr val="tx1"/>
                </a:solidFill>
                <a:latin typeface="Calibri"/>
              </a:rPr>
              <a:t>тугоплавкого </a:t>
            </a:r>
            <a:r>
              <a:rPr lang="ru-RU" sz="1600" dirty="0" err="1">
                <a:solidFill>
                  <a:schemeClr val="tx1"/>
                </a:solidFill>
                <a:latin typeface="Calibri"/>
              </a:rPr>
              <a:t>прикатодного</a:t>
            </a:r>
            <a:r>
              <a:rPr lang="ru-RU" sz="1600" dirty="0">
                <a:solidFill>
                  <a:schemeClr val="tx1"/>
                </a:solidFill>
                <a:latin typeface="Calibri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Calibri"/>
              </a:rPr>
              <a:t>электрода. </a:t>
            </a:r>
          </a:p>
          <a:p>
            <a:pPr marL="0" indent="0">
              <a:spcBef>
                <a:spcPts val="0"/>
              </a:spcBef>
              <a:buClr>
                <a:srgbClr val="70AD47">
                  <a:lumMod val="75000"/>
                </a:srgbClr>
              </a:buClr>
              <a:buNone/>
              <a:defRPr/>
            </a:pPr>
            <a:r>
              <a:rPr lang="ru-RU" sz="1600" dirty="0">
                <a:solidFill>
                  <a:schemeClr val="tx1"/>
                </a:solidFill>
                <a:latin typeface="Calibri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Calibri"/>
              </a:rPr>
              <a:t>    В ходе модернизации найдена </a:t>
            </a:r>
            <a:r>
              <a:rPr lang="ru-RU" sz="1600" dirty="0">
                <a:solidFill>
                  <a:schemeClr val="tx1"/>
                </a:solidFill>
                <a:latin typeface="Calibri"/>
              </a:rPr>
              <a:t>специальная геометрия </a:t>
            </a:r>
            <a:r>
              <a:rPr lang="ru-RU" sz="1600" dirty="0" smtClean="0">
                <a:solidFill>
                  <a:schemeClr val="tx1"/>
                </a:solidFill>
                <a:latin typeface="Calibri"/>
              </a:rPr>
              <a:t>изолятора, </a:t>
            </a:r>
            <a:r>
              <a:rPr lang="ru-RU" sz="1600" dirty="0">
                <a:solidFill>
                  <a:schemeClr val="tx1"/>
                </a:solidFill>
                <a:latin typeface="Calibri"/>
              </a:rPr>
              <a:t>эффективно подавляющая концентрацию катодных пятен в области </a:t>
            </a:r>
            <a:r>
              <a:rPr lang="ru-RU" sz="1600" smtClean="0">
                <a:solidFill>
                  <a:schemeClr val="tx1"/>
                </a:solidFill>
                <a:latin typeface="Calibri"/>
              </a:rPr>
              <a:t>его </a:t>
            </a:r>
            <a:r>
              <a:rPr lang="ru-RU" sz="1600" smtClean="0">
                <a:solidFill>
                  <a:schemeClr val="tx1"/>
                </a:solidFill>
                <a:latin typeface="Calibri"/>
              </a:rPr>
              <a:t>контакта с </a:t>
            </a:r>
            <a:r>
              <a:rPr lang="ru-RU" sz="1600" dirty="0">
                <a:solidFill>
                  <a:schemeClr val="tx1"/>
                </a:solidFill>
                <a:latin typeface="Calibri"/>
              </a:rPr>
              <a:t>катодом. В приосевой области катодного изолятора вместо молибдена или вольфрама использована графитовая вставка. </a:t>
            </a:r>
            <a:r>
              <a:rPr lang="ru-RU" sz="1600" dirty="0" smtClean="0">
                <a:solidFill>
                  <a:schemeClr val="tx1"/>
                </a:solidFill>
                <a:latin typeface="Calibri"/>
              </a:rPr>
              <a:t>В результате удалось резко снизить эрозию, повысить длительность </a:t>
            </a:r>
            <a:r>
              <a:rPr lang="ru-RU" sz="1600" dirty="0">
                <a:solidFill>
                  <a:schemeClr val="tx1"/>
                </a:solidFill>
                <a:latin typeface="Calibri"/>
              </a:rPr>
              <a:t>рабочего импульса </a:t>
            </a:r>
            <a:r>
              <a:rPr lang="ru-RU" sz="1600" dirty="0" smtClean="0">
                <a:solidFill>
                  <a:schemeClr val="tx1"/>
                </a:solidFill>
                <a:latin typeface="Calibri"/>
              </a:rPr>
              <a:t>генератора до </a:t>
            </a:r>
            <a:r>
              <a:rPr lang="ru-RU" sz="1600" dirty="0">
                <a:solidFill>
                  <a:schemeClr val="tx1"/>
                </a:solidFill>
                <a:latin typeface="Calibri"/>
              </a:rPr>
              <a:t>0.6-1 сек с ресурсом до 1 года. </a:t>
            </a:r>
            <a:endParaRPr lang="ru-RU" sz="1600" dirty="0" smtClean="0">
              <a:solidFill>
                <a:schemeClr val="tx1"/>
              </a:solidFill>
              <a:latin typeface="Calibri"/>
            </a:endParaRPr>
          </a:p>
          <a:p>
            <a:pPr marL="0" indent="0">
              <a:spcBef>
                <a:spcPts val="0"/>
              </a:spcBef>
              <a:buClr>
                <a:srgbClr val="70AD47">
                  <a:lumMod val="75000"/>
                </a:srgbClr>
              </a:buClr>
              <a:buNone/>
              <a:defRPr/>
            </a:pPr>
            <a:r>
              <a:rPr lang="ru-RU" sz="1600" dirty="0" smtClean="0">
                <a:solidFill>
                  <a:schemeClr val="tx1"/>
                </a:solidFill>
                <a:latin typeface="Calibri"/>
              </a:rPr>
              <a:t>   Результаты </a:t>
            </a:r>
            <a:r>
              <a:rPr lang="ru-RU" sz="1600" dirty="0">
                <a:solidFill>
                  <a:schemeClr val="tx1"/>
                </a:solidFill>
                <a:latin typeface="Calibri"/>
              </a:rPr>
              <a:t>данных исследований позволяют значительно упростить переход систем мощной атомарной инжекции, основанных на </a:t>
            </a:r>
            <a:r>
              <a:rPr lang="ru-RU" sz="1600" dirty="0" smtClean="0">
                <a:solidFill>
                  <a:schemeClr val="tx1"/>
                </a:solidFill>
                <a:latin typeface="Calibri"/>
              </a:rPr>
              <a:t>простых и компактных </a:t>
            </a:r>
            <a:r>
              <a:rPr lang="ru-RU" sz="1600" dirty="0" err="1" smtClean="0">
                <a:solidFill>
                  <a:schemeClr val="tx1"/>
                </a:solidFill>
                <a:latin typeface="Calibri"/>
              </a:rPr>
              <a:t>дугоразрядных</a:t>
            </a:r>
            <a:r>
              <a:rPr lang="ru-RU" sz="1600" dirty="0" smtClean="0">
                <a:solidFill>
                  <a:schemeClr val="tx1"/>
                </a:solidFill>
                <a:latin typeface="Calibri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Calibri"/>
              </a:rPr>
              <a:t>источниках плазмы (ГДЛ, С-2</a:t>
            </a:r>
            <a:r>
              <a:rPr lang="en-US" sz="1600" dirty="0">
                <a:solidFill>
                  <a:schemeClr val="tx1"/>
                </a:solidFill>
                <a:latin typeface="Calibri"/>
              </a:rPr>
              <a:t>W</a:t>
            </a:r>
            <a:r>
              <a:rPr lang="ru-RU" sz="1600" dirty="0" smtClean="0">
                <a:solidFill>
                  <a:schemeClr val="tx1"/>
                </a:solidFill>
                <a:latin typeface="Calibri"/>
              </a:rPr>
              <a:t>) </a:t>
            </a:r>
            <a:r>
              <a:rPr lang="ru-RU" sz="1600" dirty="0">
                <a:solidFill>
                  <a:schemeClr val="tx1"/>
                </a:solidFill>
                <a:latin typeface="Calibri"/>
              </a:rPr>
              <a:t>в диапазон </a:t>
            </a:r>
            <a:r>
              <a:rPr lang="ru-RU" sz="1600" dirty="0" smtClean="0">
                <a:solidFill>
                  <a:schemeClr val="tx1"/>
                </a:solidFill>
                <a:latin typeface="Calibri"/>
              </a:rPr>
              <a:t>секундных импульсов.     </a:t>
            </a:r>
            <a:endParaRPr lang="ru-RU" sz="1600" dirty="0">
              <a:solidFill>
                <a:schemeClr val="tx1"/>
              </a:solidFill>
              <a:latin typeface="Calibri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627067" y="1047738"/>
            <a:ext cx="9931400" cy="590931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>
                <a:solidFill>
                  <a:srgbClr val="163470"/>
                </a:solidFill>
              </a:rPr>
              <a:t>Модернизация </a:t>
            </a:r>
            <a:r>
              <a:rPr lang="ru-RU" sz="1800" b="1" dirty="0" err="1">
                <a:solidFill>
                  <a:srgbClr val="163470"/>
                </a:solidFill>
              </a:rPr>
              <a:t>дугоразрядных</a:t>
            </a:r>
            <a:r>
              <a:rPr lang="ru-RU" sz="1800" b="1" dirty="0">
                <a:solidFill>
                  <a:srgbClr val="163470"/>
                </a:solidFill>
              </a:rPr>
              <a:t> генераторов плазмы для создания плазменного эмиттера с рекордным извлеченным током ионного пучка до 175 А и длительностью импульса до 1 секунды</a:t>
            </a:r>
            <a:endParaRPr lang="ru-RU" sz="1800" b="1" dirty="0">
              <a:solidFill>
                <a:srgbClr val="16347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5056" y="5010471"/>
            <a:ext cx="3242401" cy="600162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Вариант модернизированного</a:t>
            </a:r>
            <a:r>
              <a:rPr kumimoji="0" lang="ru-RU" sz="1100" b="0" i="0" u="none" strike="noStrike" kern="1200" cap="none" spc="0" normalizeH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г</a:t>
            </a: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енератора плазмы. 1-молибденовый катод, 3-прикатодный изолятор, 2,4-тугоплавкие электроды дугового канала</a:t>
            </a:r>
            <a:r>
              <a:rPr kumimoji="0" lang="ru-RU" sz="1100" b="0" i="0" u="none" strike="noStrike" kern="1200" cap="none" spc="0" normalizeH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ru-RU" sz="110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7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083" y="246987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Рисунок 17" descr="E:\petr\HNBI для Kopernik\генератор плазмы0,3с\Тесты генплазмы С-2WMod\отчет по модернизированным дуг генераторам\варианты прикат узла\Вариант 4 со сносками.pn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44" r="5574" b="3637"/>
          <a:stretch/>
        </p:blipFill>
        <p:spPr bwMode="auto">
          <a:xfrm>
            <a:off x="896083" y="2442988"/>
            <a:ext cx="2560349" cy="24688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7980</TotalTime>
  <Words>134</Words>
  <Application>Microsoft Office PowerPoint</Application>
  <PresentationFormat>Широкоэкранный</PresentationFormat>
  <Paragraphs>11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Verdana</vt:lpstr>
      <vt:lpstr>Wingdings</vt:lpstr>
      <vt:lpstr>1_Тема Office</vt:lpstr>
      <vt:lpstr>Модернизация дугоразрядных генераторов плазмы для создания плазменного эмиттера с рекордным извлеченным током ионного пучка до 175 А и длительностью импульса до 1 секунды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Igor V. Shikhovtsev</cp:lastModifiedBy>
  <cp:revision>652</cp:revision>
  <cp:lastPrinted>2020-01-14T01:52:00Z</cp:lastPrinted>
  <dcterms:created xsi:type="dcterms:W3CDTF">2019-05-20T10:35:54Z</dcterms:created>
  <dcterms:modified xsi:type="dcterms:W3CDTF">2022-12-02T02:13:11Z</dcterms:modified>
</cp:coreProperties>
</file>