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4285" y="1884129"/>
            <a:ext cx="7359893" cy="49244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В. Судников, Д. А.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Аюпов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А. Д. Беклемишев, А.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Бурдаков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И. А. Иванов, А. А.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Инжеваткина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М. В. Ларичкин,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Поступаев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М. С. Толкачёв, В. О. Устюжанин, И. С. Черноштанов</a:t>
            </a:r>
            <a:endParaRPr kumimoji="0" lang="ru-RU" sz="120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lang="en-US" sz="1050" i="0" dirty="0" err="1" smtClean="0">
                <a:solidFill>
                  <a:srgbClr val="163470"/>
                </a:solidFill>
              </a:rPr>
              <a:t>Sudnikov</a:t>
            </a:r>
            <a:r>
              <a:rPr lang="en-US" sz="1050" i="0" dirty="0" smtClean="0">
                <a:solidFill>
                  <a:srgbClr val="163470"/>
                </a:solidFill>
              </a:rPr>
              <a:t> A. V., et al.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Plasma flow suppression by the linear helical mirror system </a:t>
            </a:r>
            <a:r>
              <a:rPr lang="ru-RU" sz="1050" i="0" dirty="0" smtClean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// Journal of Plasma Physics. – 202</a:t>
            </a:r>
            <a:r>
              <a:rPr lang="ru-RU" sz="1050" i="0" dirty="0" smtClean="0">
                <a:solidFill>
                  <a:srgbClr val="163470"/>
                </a:solidFill>
              </a:rPr>
              <a:t>2</a:t>
            </a:r>
            <a:r>
              <a:rPr lang="en-US" sz="1050" i="0" dirty="0" smtClean="0">
                <a:solidFill>
                  <a:srgbClr val="163470"/>
                </a:solidFill>
              </a:rPr>
              <a:t>. - Vol. 8</a:t>
            </a:r>
            <a:r>
              <a:rPr lang="ru-RU" sz="1050" i="0" dirty="0" smtClean="0">
                <a:solidFill>
                  <a:srgbClr val="163470"/>
                </a:solidFill>
              </a:rPr>
              <a:t>8</a:t>
            </a:r>
            <a:r>
              <a:rPr lang="en-US" sz="1050" i="0" dirty="0" smtClean="0">
                <a:solidFill>
                  <a:srgbClr val="163470"/>
                </a:solidFill>
              </a:rPr>
              <a:t>, Is. </a:t>
            </a:r>
            <a:r>
              <a:rPr lang="ru-RU" sz="1050" i="0" dirty="0" smtClean="0">
                <a:solidFill>
                  <a:srgbClr val="163470"/>
                </a:solidFill>
              </a:rPr>
              <a:t>1</a:t>
            </a:r>
            <a:r>
              <a:rPr lang="en-US" sz="1050" i="0" dirty="0" smtClean="0">
                <a:solidFill>
                  <a:srgbClr val="163470"/>
                </a:solidFill>
              </a:rPr>
              <a:t>. - Art.nr 905880102.</a:t>
            </a:r>
            <a:endParaRPr lang="ru-RU" sz="1050" i="0" dirty="0" smtClean="0">
              <a:solidFill>
                <a:srgbClr val="163470"/>
              </a:solidFill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 err="1">
                <a:solidFill>
                  <a:srgbClr val="163470"/>
                </a:solidFill>
              </a:rPr>
              <a:t>Sudnikov</a:t>
            </a:r>
            <a:r>
              <a:rPr lang="en-US" sz="1050" i="0" dirty="0">
                <a:solidFill>
                  <a:srgbClr val="163470"/>
                </a:solidFill>
              </a:rPr>
              <a:t> A. V., et al.</a:t>
            </a: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>
                <a:solidFill>
                  <a:srgbClr val="163470"/>
                </a:solidFill>
              </a:rPr>
              <a:t>Helical magnetic mirror performance at up- and </a:t>
            </a:r>
            <a:r>
              <a:rPr lang="en-US" sz="1050" i="0" dirty="0" smtClean="0">
                <a:solidFill>
                  <a:srgbClr val="163470"/>
                </a:solidFill>
              </a:rPr>
              <a:t>downstream</a:t>
            </a: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776538" algn="l"/>
                <a:tab pos="6727825" algn="l"/>
              </a:tabLst>
              <a:defRPr/>
            </a:pPr>
            <a:r>
              <a:rPr lang="en-US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 smtClean="0">
                <a:solidFill>
                  <a:srgbClr val="163470"/>
                </a:solidFill>
              </a:rPr>
              <a:t>	 directions of the axial force</a:t>
            </a: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>
                <a:solidFill>
                  <a:srgbClr val="163470"/>
                </a:solidFill>
              </a:rPr>
              <a:t>// Journal of Plasma Physics. – 202</a:t>
            </a:r>
            <a:r>
              <a:rPr lang="ru-RU" sz="1050" i="0" dirty="0">
                <a:solidFill>
                  <a:srgbClr val="163470"/>
                </a:solidFill>
              </a:rPr>
              <a:t>2</a:t>
            </a:r>
            <a:r>
              <a:rPr lang="en-US" sz="1050" i="0" dirty="0">
                <a:solidFill>
                  <a:srgbClr val="163470"/>
                </a:solidFill>
              </a:rPr>
              <a:t>. - Vol. 8</a:t>
            </a:r>
            <a:r>
              <a:rPr lang="ru-RU" sz="1050" i="0" dirty="0">
                <a:solidFill>
                  <a:srgbClr val="163470"/>
                </a:solidFill>
              </a:rPr>
              <a:t>8</a:t>
            </a:r>
            <a:r>
              <a:rPr lang="en-US" sz="1050" i="0" dirty="0">
                <a:solidFill>
                  <a:srgbClr val="163470"/>
                </a:solidFill>
              </a:rPr>
              <a:t>, Is. </a:t>
            </a:r>
            <a:r>
              <a:rPr lang="en-US" sz="1050" i="0" dirty="0" smtClean="0">
                <a:solidFill>
                  <a:srgbClr val="163470"/>
                </a:solidFill>
              </a:rPr>
              <a:t>6. </a:t>
            </a:r>
            <a:r>
              <a:rPr lang="en-US" sz="1050" i="0" dirty="0">
                <a:solidFill>
                  <a:srgbClr val="163470"/>
                </a:solidFill>
              </a:rPr>
              <a:t>- Art.nr 905880609</a:t>
            </a:r>
            <a:r>
              <a:rPr lang="en-US" sz="1050" i="0" dirty="0" smtClean="0">
                <a:solidFill>
                  <a:srgbClr val="163470"/>
                </a:solidFill>
              </a:rPr>
              <a:t>.</a:t>
            </a:r>
            <a:endParaRPr lang="ru-RU" sz="1050" i="0" dirty="0">
              <a:solidFill>
                <a:srgbClr val="16347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462919"/>
            <a:ext cx="6578607" cy="328172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Важной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задачей физики открытых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ловушек для термоядерной плазмы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является снижение потерь плазмы вдоль силовых линий. На установке СМОЛА исследуется винтовое удержание — новый метод подавления продольных потерь. Он основан на передаче импульса ионам при вращении плазмы в винтовом магнитном поле.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Исследовано течение плазмы при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длине свободного пробега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от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одного периода винтового магнитного поля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до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полной длины винтовой магнитной системы. При направлении вращения, отвечающем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улучшенному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удержанию, подавление потока истекающей плазмы одинаково эффективно во всём диапазоне плотностей. При инвертированном направлении вращения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поток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существенно зависит от плотности плазмы.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Это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подтверждает, что основным механизмом улучшенного удержания является взаимодействие с винтовым магнитным полем.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9319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установке СМОЛА экспериментально показана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эффективность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удержания вращающейся плазмы в винтовом магнитном поле в широком диапазоне длин свободного пробега ионов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31913" y="5165858"/>
            <a:ext cx="4813174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Рис. 1. (а) Установка СМОЛА.</a:t>
            </a:r>
            <a:endParaRPr lang="en-US" sz="1100" dirty="0" smtClean="0">
              <a:solidFill>
                <a:srgbClr val="163470"/>
              </a:solidFill>
            </a:endParaRPr>
          </a:p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Отношение </a:t>
            </a:r>
            <a:r>
              <a:rPr lang="ru-RU" sz="1100" dirty="0">
                <a:solidFill>
                  <a:srgbClr val="163470"/>
                </a:solidFill>
              </a:rPr>
              <a:t>потока плазмы в винтовом и прямом магнитном </a:t>
            </a:r>
            <a:r>
              <a:rPr lang="ru-RU" sz="1100" dirty="0" smtClean="0">
                <a:solidFill>
                  <a:srgbClr val="163470"/>
                </a:solidFill>
              </a:rPr>
              <a:t>поле</a:t>
            </a:r>
            <a:r>
              <a:rPr lang="en-US" sz="1100" dirty="0" smtClean="0">
                <a:solidFill>
                  <a:srgbClr val="163470"/>
                </a:solidFill>
              </a:rPr>
              <a:t>:</a:t>
            </a:r>
          </a:p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(б</a:t>
            </a:r>
            <a:r>
              <a:rPr lang="ru-RU" sz="1100" dirty="0">
                <a:solidFill>
                  <a:srgbClr val="163470"/>
                </a:solidFill>
              </a:rPr>
              <a:t>) </a:t>
            </a:r>
            <a:r>
              <a:rPr lang="ru-RU" sz="1100" dirty="0" smtClean="0">
                <a:solidFill>
                  <a:srgbClr val="163470"/>
                </a:solidFill>
              </a:rPr>
              <a:t>для </a:t>
            </a:r>
            <a:r>
              <a:rPr lang="ru-RU" sz="1100" dirty="0">
                <a:solidFill>
                  <a:srgbClr val="163470"/>
                </a:solidFill>
              </a:rPr>
              <a:t>силы, </a:t>
            </a:r>
            <a:r>
              <a:rPr lang="ru-RU" sz="1100" dirty="0" err="1">
                <a:solidFill>
                  <a:srgbClr val="163470"/>
                </a:solidFill>
              </a:rPr>
              <a:t>сонаправленной</a:t>
            </a:r>
            <a:r>
              <a:rPr lang="ru-RU" sz="1100" dirty="0">
                <a:solidFill>
                  <a:srgbClr val="163470"/>
                </a:solidFill>
              </a:rPr>
              <a:t> с </a:t>
            </a:r>
            <a:r>
              <a:rPr lang="ru-RU" sz="1100" dirty="0" smtClean="0">
                <a:solidFill>
                  <a:srgbClr val="163470"/>
                </a:solidFill>
              </a:rPr>
              <a:t>потоком</a:t>
            </a:r>
            <a:r>
              <a:rPr lang="en-US" sz="1100" dirty="0" smtClean="0">
                <a:solidFill>
                  <a:srgbClr val="163470"/>
                </a:solidFill>
              </a:rPr>
              <a:t>;</a:t>
            </a:r>
            <a:r>
              <a:rPr lang="ru-RU" sz="1100" dirty="0" smtClean="0">
                <a:solidFill>
                  <a:srgbClr val="163470"/>
                </a:solidFill>
              </a:rPr>
              <a:t> </a:t>
            </a:r>
            <a:r>
              <a:rPr lang="ru-RU" sz="1100" dirty="0">
                <a:solidFill>
                  <a:srgbClr val="163470"/>
                </a:solidFill>
              </a:rPr>
              <a:t>(в) </a:t>
            </a:r>
            <a:r>
              <a:rPr lang="ru-RU" sz="1100" dirty="0" smtClean="0">
                <a:solidFill>
                  <a:srgbClr val="163470"/>
                </a:solidFill>
              </a:rPr>
              <a:t>в </a:t>
            </a:r>
            <a:r>
              <a:rPr lang="ru-RU" sz="1100" dirty="0">
                <a:solidFill>
                  <a:srgbClr val="163470"/>
                </a:solidFill>
              </a:rPr>
              <a:t>режиме удержания</a:t>
            </a:r>
            <a:r>
              <a:rPr lang="ru-RU" sz="1100" dirty="0" smtClean="0">
                <a:solidFill>
                  <a:srgbClr val="163470"/>
                </a:solidFill>
              </a:rPr>
              <a:t>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36588" y="2462213"/>
            <a:ext cx="4476750" cy="2752724"/>
            <a:chOff x="401" y="1551"/>
            <a:chExt cx="2820" cy="1734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01" y="1551"/>
              <a:ext cx="2773" cy="8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174" y="3187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900" b="0" i="0" u="none" strike="noStrike" cap="none" normalizeH="0" baseline="0" smtClean="0">
                  <a:ln>
                    <a:noFill/>
                  </a:ln>
                  <a:solidFill>
                    <a:srgbClr val="212121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" y="1551"/>
              <a:ext cx="2771" cy="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" name="Рисунок 2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3836060"/>
            <a:ext cx="4398963" cy="1347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9889</TotalTime>
  <Words>249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На установке СМОЛА экспериментально показана эффективность удержания вращающейся плазмы в винтовом магнитном поле в широком диапазоне длин свободного пробега ионов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642</cp:revision>
  <cp:lastPrinted>2020-01-14T01:52:00Z</cp:lastPrinted>
  <dcterms:created xsi:type="dcterms:W3CDTF">2019-05-20T10:35:54Z</dcterms:created>
  <dcterms:modified xsi:type="dcterms:W3CDTF">2022-12-05T12:32:25Z</dcterms:modified>
</cp:coreProperties>
</file>