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0" r:id="rId2"/>
  </p:sldIdLst>
  <p:sldSz cx="12192000" cy="6858000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1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DFF"/>
    <a:srgbClr val="F494FE"/>
    <a:srgbClr val="CC99FF"/>
    <a:srgbClr val="FF00FF"/>
    <a:srgbClr val="9900FF"/>
    <a:srgbClr val="FF7C80"/>
    <a:srgbClr val="9999FF"/>
    <a:srgbClr val="9933FF"/>
    <a:srgbClr val="FF99FF"/>
    <a:srgbClr val="CC8A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5332" autoAdjust="0"/>
  </p:normalViewPr>
  <p:slideViewPr>
    <p:cSldViewPr snapToGrid="0">
      <p:cViewPr varScale="1">
        <p:scale>
          <a:sx n="82" d="100"/>
          <a:sy n="82" d="100"/>
        </p:scale>
        <p:origin x="1308" y="90"/>
      </p:cViewPr>
      <p:guideLst>
        <p:guide orient="horz" pos="2160"/>
        <p:guide pos="3840"/>
        <p:guide orient="horz" pos="215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66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30574" cy="497683"/>
          </a:xfrm>
          <a:prstGeom prst="rect">
            <a:avLst/>
          </a:prstGeom>
        </p:spPr>
        <p:txBody>
          <a:bodyPr vert="horz" lIns="91339" tIns="45670" rIns="91339" bIns="4567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12" y="1"/>
            <a:ext cx="2930574" cy="497683"/>
          </a:xfrm>
          <a:prstGeom prst="rect">
            <a:avLst/>
          </a:prstGeom>
        </p:spPr>
        <p:txBody>
          <a:bodyPr vert="horz" lIns="91339" tIns="45670" rIns="91339" bIns="45670" rtlCol="0"/>
          <a:lstStyle>
            <a:lvl1pPr algn="r">
              <a:defRPr sz="1200"/>
            </a:lvl1pPr>
          </a:lstStyle>
          <a:p>
            <a:fld id="{CE29251B-1858-4AD5-9EA0-DC4B5B393A0E}" type="datetimeFigureOut">
              <a:rPr lang="ru-RU" smtClean="0"/>
              <a:pPr/>
              <a:t>05.12.2022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6675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39" tIns="45670" rIns="91339" bIns="4567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5801" y="4722417"/>
            <a:ext cx="5409562" cy="4474369"/>
          </a:xfrm>
          <a:prstGeom prst="rect">
            <a:avLst/>
          </a:prstGeom>
        </p:spPr>
        <p:txBody>
          <a:bodyPr vert="horz" lIns="91339" tIns="45670" rIns="91339" bIns="4567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3242"/>
            <a:ext cx="2930574" cy="497682"/>
          </a:xfrm>
          <a:prstGeom prst="rect">
            <a:avLst/>
          </a:prstGeom>
        </p:spPr>
        <p:txBody>
          <a:bodyPr vert="horz" lIns="91339" tIns="45670" rIns="91339" bIns="4567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12" y="9443242"/>
            <a:ext cx="2930574" cy="497682"/>
          </a:xfrm>
          <a:prstGeom prst="rect">
            <a:avLst/>
          </a:prstGeom>
        </p:spPr>
        <p:txBody>
          <a:bodyPr vert="horz" lIns="91339" tIns="45670" rIns="91339" bIns="45670" rtlCol="0" anchor="b"/>
          <a:lstStyle>
            <a:lvl1pPr algn="r">
              <a:defRPr sz="1200"/>
            </a:lvl1pPr>
          </a:lstStyle>
          <a:p>
            <a:fld id="{1D82E099-6EB9-476F-A11A-21E927E2E5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72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8340957" y="868753"/>
            <a:ext cx="3866283" cy="15092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5" y="876299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0" y="6492240"/>
            <a:ext cx="12192000" cy="365760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949395" y="691634"/>
            <a:ext cx="639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1B40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Сибирское отделение Российской академии наук</a:t>
            </a: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854" y="505562"/>
            <a:ext cx="756865" cy="74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10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2197-A36F-47E6-BE32-E303756AC480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58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463C-CDD0-4E8F-BEFA-9741EA96CC46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E91F-E900-459C-A1E8-AECCDFC75A7C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37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F3A7D-C416-4D5C-BEB9-4425ED7004C9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5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</p:spPr>
        <p:txBody>
          <a:bodyPr/>
          <a:lstStyle/>
          <a:p>
            <a:fld id="{51609B3F-C195-44F7-A3A0-7C709B132E91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</p:spPr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/>
          <p:cNvSpPr>
            <a:spLocks noGrp="1"/>
          </p:cNvSpPr>
          <p:nvPr>
            <p:ph idx="13"/>
          </p:nvPr>
        </p:nvSpPr>
        <p:spPr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7" name="Объект 2"/>
          <p:cNvSpPr>
            <a:spLocks noGrp="1"/>
          </p:cNvSpPr>
          <p:nvPr>
            <p:ph idx="14"/>
          </p:nvPr>
        </p:nvSpPr>
        <p:spPr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9316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7A76-B6F5-4FDC-8567-F7A3644CFB61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59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B5EE-DA7F-437D-8311-4E7EB9AB0342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1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42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F43A-DB89-49F5-B935-D9C310B01F4C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82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F59-95A2-4F24-875A-203E0D626C22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71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A5067-C6A7-4832-B49B-CFC8B49033E9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68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3"/>
          <p:cNvSpPr txBox="1">
            <a:spLocks/>
          </p:cNvSpPr>
          <p:nvPr/>
        </p:nvSpPr>
        <p:spPr bwMode="auto">
          <a:xfrm>
            <a:off x="1812783" y="23391"/>
            <a:ext cx="10270067" cy="787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0" algn="ctr">
              <a:defRPr/>
            </a:pP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ядерной физики им. Г.И. Будкера Сибирского отделения Российской </a:t>
            </a:r>
            <a:r>
              <a:rPr lang="ru-RU" sz="24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академии наук</a:t>
            </a:r>
            <a:endParaRPr lang="ru-RU" sz="2400" dirty="0">
              <a:solidFill>
                <a:srgbClr val="5B9BD5">
                  <a:lumMod val="50000"/>
                </a:srgbClr>
              </a:solidFill>
              <a:latin typeface="Calibri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67141" y="6280921"/>
            <a:ext cx="11442818" cy="577079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>
            <a:defPPr>
              <a:defRPr lang="ru-RU"/>
            </a:defPPr>
            <a:lvl1pPr marL="171450" lvl="0" indent="-1714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 sz="900" i="1"/>
            </a:lvl1pPr>
          </a:lstStyle>
          <a:p>
            <a:pPr marL="0" indent="0" algn="just">
              <a:buClr>
                <a:srgbClr val="70AD47">
                  <a:lumMod val="75000"/>
                </a:srgbClr>
              </a:buClr>
              <a:buNone/>
              <a:defRPr/>
            </a:pPr>
            <a:r>
              <a:rPr lang="ru-RU" sz="1050" dirty="0" err="1"/>
              <a:t>Воинцев</a:t>
            </a:r>
            <a:r>
              <a:rPr lang="ru-RU" sz="1050" dirty="0"/>
              <a:t> В. А., Гаврисенко Д. Ю., Кондаков А. А., Сотников О. З., Финашин Р. А. Исследование высокочастотного генератора плазмы с многосекундной длительностью работы // Сибирский физический журнал. 2022. Т. 17, № 3</a:t>
            </a:r>
            <a:endParaRPr kumimoji="0" lang="ru-RU" sz="1050" b="1" i="0" u="non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AD47">
                  <a:lumMod val="75000"/>
                </a:srgbClr>
              </a:buClr>
              <a:buSzTx/>
              <a:buFont typeface="Wingdings" panose="05000000000000000000" pitchFamily="2" charset="2"/>
              <a:buNone/>
              <a:tabLst/>
              <a:defRPr/>
            </a:pPr>
            <a:endParaRPr kumimoji="0" lang="ru-RU" sz="1050" b="1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573939" y="2081630"/>
                <a:ext cx="7436020" cy="4199291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vert="horz" lIns="91438" tIns="45719" rIns="91438" bIns="45719" rtlCol="0" anchor="ctr">
                <a:noAutofit/>
              </a:bodyPr>
              <a:lstStyle>
                <a:defPPr>
                  <a:defRPr lang="ru-RU"/>
                </a:defPPr>
                <a:lvl1pPr marL="171450" lvl="0" indent="-171450" algn="just">
                  <a:spcBef>
                    <a:spcPts val="600"/>
                  </a:spcBef>
                  <a:buClr>
                    <a:schemeClr val="accent6">
                      <a:lumMod val="75000"/>
                    </a:schemeClr>
                  </a:buClr>
                  <a:buFont typeface="Wingdings" panose="05000000000000000000" pitchFamily="2" charset="2"/>
                  <a:buChar char="§"/>
                  <a:defRPr sz="1300">
                    <a:solidFill>
                      <a:schemeClr val="accent6"/>
                    </a:solidFill>
                    <a:latin typeface="+mj-lt"/>
                  </a:defRPr>
                </a:lvl1pPr>
              </a:lstStyle>
              <a:p>
                <a:pPr>
                  <a:buFont typeface="Wingdings" panose="05000000000000000000" pitchFamily="2" charset="2"/>
                  <a:buChar char="ü"/>
                </a:pPr>
                <a:r>
                  <a:rPr lang="ru-RU" sz="1600" b="1" dirty="0">
                    <a:solidFill>
                      <a:schemeClr val="tx1"/>
                    </a:solidFill>
                  </a:rPr>
                  <a:t>Разработан и экспериментально испытан высокочастотный плазменный эмиттер для работы с многосекундными атомарными пучками на основе положительных и отрицательных ионов. </a:t>
                </a:r>
                <a:r>
                  <a:rPr lang="ru-RU" sz="1600" b="1" dirty="0" smtClean="0">
                    <a:solidFill>
                      <a:schemeClr val="tx1"/>
                    </a:solidFill>
                  </a:rPr>
                  <a:t>Увеличение длительности </a:t>
                </a:r>
                <a:r>
                  <a:rPr lang="ru-RU" sz="1600" b="1" dirty="0">
                    <a:solidFill>
                      <a:schemeClr val="tx1"/>
                    </a:solidFill>
                  </a:rPr>
                  <a:t>работы </a:t>
                </a:r>
                <a:r>
                  <a:rPr lang="ru-RU" sz="1600" b="1" dirty="0" smtClean="0">
                    <a:solidFill>
                      <a:schemeClr val="tx1"/>
                    </a:solidFill>
                  </a:rPr>
                  <a:t>достигнуто за счет использования защитного молибденового экрана </a:t>
                </a:r>
                <a:r>
                  <a:rPr lang="ru-RU" sz="1600" b="1" dirty="0">
                    <a:solidFill>
                      <a:schemeClr val="tx1"/>
                    </a:solidFill>
                  </a:rPr>
                  <a:t>с профилированными щелями. Экран, установленный внутрь плазменной камеры, препятствует нагреву керамической стенки эмиттера плазмой. Время работы составляет несколько десятков секунд и в экспериментах ограничивалось программным обеспечением. </a:t>
                </a:r>
              </a:p>
              <a:p>
                <a:pPr>
                  <a:buFont typeface="Wingdings" panose="05000000000000000000" pitchFamily="2" charset="2"/>
                  <a:buChar char="ü"/>
                </a:pPr>
                <a:r>
                  <a:rPr lang="ru-RU" sz="1600" b="1" dirty="0" smtClean="0">
                    <a:solidFill>
                      <a:schemeClr val="tx1"/>
                    </a:solidFill>
                  </a:rPr>
                  <a:t>Достигнута </a:t>
                </a:r>
                <a:r>
                  <a:rPr lang="ru-RU" sz="1600" b="1" dirty="0">
                    <a:solidFill>
                      <a:schemeClr val="tx1"/>
                    </a:solidFill>
                  </a:rPr>
                  <a:t>стабильная многосекундная </a:t>
                </a:r>
                <a:r>
                  <a:rPr lang="ru-RU" sz="1600" b="1" dirty="0" smtClean="0">
                    <a:solidFill>
                      <a:schemeClr val="tx1"/>
                    </a:solidFill>
                  </a:rPr>
                  <a:t>работа при выходной мощности ВЧ генератора 38 </a:t>
                </a:r>
                <a:r>
                  <a:rPr lang="ru-RU" sz="1600" b="1" dirty="0">
                    <a:solidFill>
                      <a:schemeClr val="tx1"/>
                    </a:solidFill>
                  </a:rPr>
                  <a:t>кВт. </a:t>
                </a:r>
                <a:r>
                  <a:rPr lang="ru-RU" sz="1600" b="1" dirty="0" smtClean="0">
                    <a:solidFill>
                      <a:schemeClr val="tx1"/>
                    </a:solidFill>
                  </a:rPr>
                  <a:t>Мощность, отводимая водяным охлаждением от эмиттера, </a:t>
                </a:r>
                <a:r>
                  <a:rPr lang="ru-RU" sz="1600" b="1" dirty="0">
                    <a:solidFill>
                      <a:schemeClr val="tx1"/>
                    </a:solidFill>
                  </a:rPr>
                  <a:t>составляет 19 </a:t>
                </a:r>
                <a:r>
                  <a:rPr lang="ru-RU" sz="1600" b="1" dirty="0" smtClean="0">
                    <a:solidFill>
                      <a:schemeClr val="tx1"/>
                    </a:solidFill>
                  </a:rPr>
                  <a:t>кВт и выходит </a:t>
                </a:r>
                <a:r>
                  <a:rPr lang="ru-RU" sz="1600" b="1" dirty="0">
                    <a:solidFill>
                      <a:schemeClr val="tx1"/>
                    </a:solidFill>
                  </a:rPr>
                  <a:t>на стационар за 15 </a:t>
                </a:r>
                <a:r>
                  <a:rPr lang="ru-RU" sz="1600" b="1" dirty="0" smtClean="0">
                    <a:solidFill>
                      <a:schemeClr val="tx1"/>
                    </a:solidFill>
                  </a:rPr>
                  <a:t>секунд. </a:t>
                </a:r>
              </a:p>
              <a:p>
                <a:pPr>
                  <a:buFont typeface="Wingdings" panose="05000000000000000000" pitchFamily="2" charset="2"/>
                  <a:buChar char="ü"/>
                </a:pPr>
                <a:r>
                  <a:rPr lang="ru-RU" sz="1600" b="1" dirty="0" smtClean="0">
                    <a:solidFill>
                      <a:schemeClr val="tx1"/>
                    </a:solidFill>
                  </a:rPr>
                  <a:t>Выполнено </a:t>
                </a:r>
                <a:r>
                  <a:rPr lang="ru-RU" sz="1600" b="1" dirty="0">
                    <a:solidFill>
                      <a:schemeClr val="tx1"/>
                    </a:solidFill>
                  </a:rPr>
                  <a:t>моделирование тепловых нагрузок на экран в пакете COMSOL. При тепловом потоке мощностью 20 кВт температура экрана не превышает 140 </a:t>
                </a:r>
                <a14:m>
                  <m:oMath xmlns:m="http://schemas.openxmlformats.org/officeDocument/2006/math">
                    <m:r>
                      <a:rPr lang="ru-RU" sz="1600" b="1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℃</m:t>
                    </m:r>
                  </m:oMath>
                </a14:m>
                <a:r>
                  <a:rPr lang="ru-RU" sz="1600" b="1" dirty="0">
                    <a:solidFill>
                      <a:schemeClr val="tx1"/>
                    </a:solidFill>
                  </a:rPr>
                  <a:t>. </a:t>
                </a:r>
              </a:p>
              <a:p>
                <a:pPr>
                  <a:buFont typeface="Wingdings" panose="05000000000000000000" pitchFamily="2" charset="2"/>
                  <a:buChar char="ü"/>
                </a:pPr>
                <a:r>
                  <a:rPr lang="ru-RU" sz="1600" b="1" dirty="0" smtClean="0">
                    <a:solidFill>
                      <a:schemeClr val="tx1"/>
                    </a:solidFill>
                  </a:rPr>
                  <a:t>Применена </a:t>
                </a:r>
                <a:r>
                  <a:rPr lang="ru-RU" sz="1600" b="1" dirty="0">
                    <a:solidFill>
                      <a:schemeClr val="tx1"/>
                    </a:solidFill>
                  </a:rPr>
                  <a:t>новая схема согласования высокочастотного плазменного эмиттера с использованием индуктивного делителя, которая позволяет </a:t>
                </a:r>
                <a:r>
                  <a:rPr lang="ru-RU" sz="1600" b="1" dirty="0" smtClean="0">
                    <a:solidFill>
                      <a:schemeClr val="tx1"/>
                    </a:solidFill>
                  </a:rPr>
                  <a:t>увеличить </a:t>
                </a:r>
                <a:r>
                  <a:rPr lang="ru-RU" sz="1600" b="1" dirty="0">
                    <a:solidFill>
                      <a:schemeClr val="tx1"/>
                    </a:solidFill>
                  </a:rPr>
                  <a:t>напряжение на концах </a:t>
                </a:r>
                <a:r>
                  <a:rPr lang="ru-RU" sz="1600" b="1" dirty="0" smtClean="0">
                    <a:solidFill>
                      <a:schemeClr val="tx1"/>
                    </a:solidFill>
                  </a:rPr>
                  <a:t>антенны </a:t>
                </a:r>
                <a:r>
                  <a:rPr lang="ru-RU" sz="1600" b="1" dirty="0">
                    <a:solidFill>
                      <a:schemeClr val="tx1"/>
                    </a:solidFill>
                  </a:rPr>
                  <a:t>и работать при </a:t>
                </a:r>
                <a:r>
                  <a:rPr lang="ru-RU" sz="1600" b="1" dirty="0" smtClean="0">
                    <a:solidFill>
                      <a:schemeClr val="tx1"/>
                    </a:solidFill>
                  </a:rPr>
                  <a:t>давлении 0.3 </a:t>
                </a:r>
                <a:r>
                  <a:rPr lang="ru-RU" sz="1600" b="1" dirty="0">
                    <a:solidFill>
                      <a:schemeClr val="tx1"/>
                    </a:solidFill>
                  </a:rPr>
                  <a:t>Па </a:t>
                </a:r>
                <a:r>
                  <a:rPr lang="ru-RU" sz="1600" b="1" dirty="0" smtClean="0">
                    <a:solidFill>
                      <a:schemeClr val="tx1"/>
                    </a:solidFill>
                  </a:rPr>
                  <a:t>внутри плазменной камеры. </a:t>
                </a:r>
                <a:endParaRPr lang="ru-RU" sz="16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3939" y="2081630"/>
                <a:ext cx="7436020" cy="4199291"/>
              </a:xfrm>
              <a:prstGeom prst="rect">
                <a:avLst/>
              </a:prstGeom>
              <a:blipFill>
                <a:blip r:embed="rId2"/>
                <a:stretch>
                  <a:fillRect l="-245" r="-409"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781403" y="881794"/>
            <a:ext cx="9228556" cy="590931"/>
          </a:xfr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800" b="1" dirty="0"/>
              <a:t>Высокочастотный плазменный эмиттер с охлаждаемым </a:t>
            </a:r>
            <a:r>
              <a:rPr lang="ru-RU" sz="1800" b="1" dirty="0" err="1"/>
              <a:t>фарадеевским</a:t>
            </a:r>
            <a:r>
              <a:rPr lang="ru-RU" sz="1800" b="1" dirty="0"/>
              <a:t> экраном с профилированными </a:t>
            </a:r>
            <a:r>
              <a:rPr lang="ru-RU" sz="1800" b="1" dirty="0" smtClean="0"/>
              <a:t>щелями</a:t>
            </a:r>
            <a:endParaRPr lang="ru-RU" sz="1600" b="1" strike="sngStrike" dirty="0">
              <a:solidFill>
                <a:srgbClr val="16347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45543" y="3780323"/>
            <a:ext cx="3564724" cy="646329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dirty="0">
                <a:solidFill>
                  <a:srgbClr val="163470"/>
                </a:solidFill>
                <a:latin typeface="Calibri"/>
              </a:rPr>
              <a:t>Временная зависимость напряжения на антенне, мощности, подаваемой на эмиттер, и мощности охлаждения эмиттера </a:t>
            </a:r>
            <a:r>
              <a:rPr lang="ru-RU" sz="1200" b="1" noProof="0" dirty="0">
                <a:solidFill>
                  <a:srgbClr val="163470"/>
                </a:solidFill>
                <a:latin typeface="Calibri"/>
              </a:rPr>
              <a:t> </a:t>
            </a:r>
            <a:endParaRPr kumimoji="0" lang="ru-RU" sz="1200" b="1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7" name="Picture 2" descr="D:\Архив\Лого ИЯФ\++ logo BINP new bold blue Прозрачный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083" y="246987"/>
            <a:ext cx="690256" cy="82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745543" y="5659603"/>
            <a:ext cx="3564724" cy="27699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lvl="0" algn="ctr">
              <a:defRPr/>
            </a:pPr>
            <a:r>
              <a:rPr lang="ru-RU" sz="1200" b="1" dirty="0">
                <a:solidFill>
                  <a:srgbClr val="163470"/>
                </a:solidFill>
              </a:rPr>
              <a:t>Молибденовый экран с z-образными щелями</a:t>
            </a:r>
            <a:endParaRPr kumimoji="0" lang="ru-RU" sz="1200" b="1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20" name="Рисунок 19"/>
          <p:cNvPicPr/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6939"/>
          <a:stretch/>
        </p:blipFill>
        <p:spPr bwMode="auto">
          <a:xfrm>
            <a:off x="1310552" y="4426651"/>
            <a:ext cx="1004461" cy="123295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1" name="Рисунок 20"/>
          <p:cNvPicPr/>
          <p:nvPr/>
        </p:nvPicPr>
        <p:blipFill>
          <a:blip r:embed="rId5"/>
          <a:stretch>
            <a:fillRect/>
          </a:stretch>
        </p:blipFill>
        <p:spPr>
          <a:xfrm>
            <a:off x="3087689" y="4484637"/>
            <a:ext cx="384174" cy="1174966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713" y="1691213"/>
            <a:ext cx="3834384" cy="19202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642305" y="1496855"/>
            <a:ext cx="73047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smtClean="0">
                <a:latin typeface="+mj-lt"/>
              </a:rPr>
              <a:t>Авторы: Ю.И</a:t>
            </a:r>
            <a:r>
              <a:rPr lang="ru-RU" sz="1600" dirty="0">
                <a:latin typeface="+mj-lt"/>
              </a:rPr>
              <a:t>. Бельченко, В.А. </a:t>
            </a:r>
            <a:r>
              <a:rPr lang="ru-RU" sz="1600" dirty="0" err="1">
                <a:latin typeface="+mj-lt"/>
              </a:rPr>
              <a:t>Воинцев</a:t>
            </a:r>
            <a:r>
              <a:rPr lang="ru-RU" sz="1600" dirty="0">
                <a:latin typeface="+mj-lt"/>
              </a:rPr>
              <a:t>, Д.Ю. Гаврисенко, А.И. Горбовский, В.А. Капитонов, А.А. Кондаков, О.З. Сотников, Р.А. Финашин, И.В. </a:t>
            </a:r>
            <a:r>
              <a:rPr lang="ru-RU" sz="1600" dirty="0" err="1">
                <a:latin typeface="+mj-lt"/>
              </a:rPr>
              <a:t>Шиховцев</a:t>
            </a:r>
            <a:endParaRPr lang="ru-RU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84803561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8191</TotalTime>
  <Words>271</Words>
  <Application>Microsoft Office PowerPoint</Application>
  <PresentationFormat>Широкоэкранный</PresentationFormat>
  <Paragraphs>10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Open Sans</vt:lpstr>
      <vt:lpstr>Verdana</vt:lpstr>
      <vt:lpstr>Wingdings</vt:lpstr>
      <vt:lpstr>1_Тема Office</vt:lpstr>
      <vt:lpstr>Высокочастотный плазменный эмиттер с охлаждаемым фарадеевским экраном с профилированными щелями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Aleksey V. Reznichenko</cp:lastModifiedBy>
  <cp:revision>671</cp:revision>
  <cp:lastPrinted>2021-12-06T04:53:38Z</cp:lastPrinted>
  <dcterms:created xsi:type="dcterms:W3CDTF">2019-05-20T10:35:54Z</dcterms:created>
  <dcterms:modified xsi:type="dcterms:W3CDTF">2022-12-05T12:37:30Z</dcterms:modified>
</cp:coreProperties>
</file>