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82" d="100"/>
          <a:sy n="82" d="100"/>
        </p:scale>
        <p:origin x="1308" y="9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26552" y="1418515"/>
            <a:ext cx="10282330" cy="52321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dirty="0"/>
              <a:t>Авторы: Р</a:t>
            </a:r>
            <a:r>
              <a:rPr lang="en-US" sz="1400" dirty="0"/>
              <a:t>.</a:t>
            </a:r>
            <a:r>
              <a:rPr lang="ru-RU" sz="1400" dirty="0"/>
              <a:t>Н</a:t>
            </a:r>
            <a:r>
              <a:rPr lang="en-US" sz="1400" dirty="0"/>
              <a:t>. </a:t>
            </a:r>
            <a:r>
              <a:rPr lang="ru-RU" sz="1400" dirty="0"/>
              <a:t>Ли</a:t>
            </a:r>
            <a:r>
              <a:rPr lang="en-US" sz="1400" dirty="0"/>
              <a:t>, Andreas von </a:t>
            </a:r>
            <a:r>
              <a:rPr lang="en-US" sz="1400" dirty="0" err="1"/>
              <a:t>Manteuffel</a:t>
            </a:r>
            <a:r>
              <a:rPr lang="en-US" sz="1400" dirty="0"/>
              <a:t> (Michigan State University), Robert M. </a:t>
            </a:r>
            <a:r>
              <a:rPr lang="en-US" sz="1400" dirty="0" err="1"/>
              <a:t>Schabinger</a:t>
            </a:r>
            <a:r>
              <a:rPr lang="en-US" sz="1400" dirty="0"/>
              <a:t>(Michigan State University), </a:t>
            </a:r>
            <a:r>
              <a:rPr lang="ru-RU" sz="1400" dirty="0"/>
              <a:t>А</a:t>
            </a:r>
            <a:r>
              <a:rPr lang="en-US" sz="1400" dirty="0"/>
              <a:t>.</a:t>
            </a:r>
            <a:r>
              <a:rPr lang="ru-RU" sz="1400" dirty="0"/>
              <a:t>В</a:t>
            </a:r>
            <a:r>
              <a:rPr lang="en-US" sz="1400" dirty="0"/>
              <a:t>. </a:t>
            </a:r>
            <a:r>
              <a:rPr lang="ru-RU" sz="1400" dirty="0"/>
              <a:t>Смирнов</a:t>
            </a:r>
            <a:r>
              <a:rPr lang="en-US" sz="1400" dirty="0"/>
              <a:t> (</a:t>
            </a:r>
            <a:r>
              <a:rPr lang="ru-RU" sz="1400" dirty="0"/>
              <a:t>МГУ</a:t>
            </a:r>
            <a:r>
              <a:rPr lang="en-US" sz="1400" dirty="0"/>
              <a:t>), </a:t>
            </a:r>
            <a:r>
              <a:rPr lang="ru-RU" sz="1400" dirty="0"/>
              <a:t>В</a:t>
            </a:r>
            <a:r>
              <a:rPr lang="en-US" sz="1400" dirty="0"/>
              <a:t>.</a:t>
            </a:r>
            <a:r>
              <a:rPr lang="ru-RU" sz="1400" dirty="0"/>
              <a:t>А</a:t>
            </a:r>
            <a:r>
              <a:rPr lang="en-US" sz="1400" dirty="0"/>
              <a:t>. </a:t>
            </a:r>
            <a:r>
              <a:rPr lang="ru-RU" sz="1400" dirty="0"/>
              <a:t>Смирнов</a:t>
            </a:r>
            <a:r>
              <a:rPr lang="en-US" sz="1400" dirty="0"/>
              <a:t> (</a:t>
            </a:r>
            <a:r>
              <a:rPr lang="ru-RU" sz="1400" dirty="0"/>
              <a:t>МГУ</a:t>
            </a:r>
            <a:r>
              <a:rPr lang="en-US" sz="1400" dirty="0"/>
              <a:t>), Matthias </a:t>
            </a:r>
            <a:r>
              <a:rPr lang="en-US" sz="1400" dirty="0" err="1"/>
              <a:t>Steinhauser</a:t>
            </a:r>
            <a:r>
              <a:rPr lang="en-US" sz="1400" dirty="0"/>
              <a:t> (Karlsruhe Institute of </a:t>
            </a:r>
            <a:r>
              <a:rPr lang="en-US" sz="1400" dirty="0" smtClean="0"/>
              <a:t>Technology)</a:t>
            </a:r>
            <a:r>
              <a:rPr lang="ru-RU" sz="1400" dirty="0"/>
              <a:t>.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5784" y="5283748"/>
            <a:ext cx="4865078" cy="92911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r>
              <a:rPr kumimoji="0" lang="ru-RU" sz="1050" b="1" i="0" u="none" strike="noStrike" kern="1200" cap="none" spc="0" normalizeH="0" baseline="0" noProof="0" dirty="0" err="1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я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r>
              <a:rPr lang="ru-RU" sz="1050" dirty="0" smtClean="0"/>
              <a:t>1. R.N</a:t>
            </a:r>
            <a:r>
              <a:rPr lang="ru-RU" sz="1050" dirty="0"/>
              <a:t>. Lee, A. </a:t>
            </a:r>
            <a:r>
              <a:rPr lang="ru-RU" sz="1050" dirty="0" err="1"/>
              <a:t>von</a:t>
            </a:r>
            <a:r>
              <a:rPr lang="ru-RU" sz="1050" dirty="0"/>
              <a:t> </a:t>
            </a:r>
            <a:r>
              <a:rPr lang="ru-RU" sz="1050" dirty="0" err="1"/>
              <a:t>Manteuffel</a:t>
            </a:r>
            <a:r>
              <a:rPr lang="ru-RU" sz="1050" dirty="0"/>
              <a:t>, R.M. </a:t>
            </a:r>
            <a:r>
              <a:rPr lang="ru-RU" sz="1050" dirty="0" err="1"/>
              <a:t>Schabinger</a:t>
            </a:r>
            <a:r>
              <a:rPr lang="ru-RU" sz="1050" dirty="0"/>
              <a:t>, A.V. </a:t>
            </a:r>
            <a:r>
              <a:rPr lang="ru-RU" sz="1050" dirty="0" err="1"/>
              <a:t>Smirnov</a:t>
            </a:r>
            <a:r>
              <a:rPr lang="ru-RU" sz="1050" dirty="0"/>
              <a:t>, V.A. </a:t>
            </a:r>
            <a:r>
              <a:rPr lang="ru-RU" sz="1050" dirty="0" err="1"/>
              <a:t>Smirnov</a:t>
            </a:r>
            <a:r>
              <a:rPr lang="ru-RU" sz="1050" dirty="0"/>
              <a:t>, M. </a:t>
            </a:r>
            <a:r>
              <a:rPr lang="ru-RU" sz="1050" dirty="0" err="1"/>
              <a:t>Steinhauser</a:t>
            </a:r>
            <a:r>
              <a:rPr lang="ru-RU" sz="1050" dirty="0"/>
              <a:t>, </a:t>
            </a:r>
            <a:r>
              <a:rPr lang="ru-RU" sz="1050" dirty="0" err="1"/>
              <a:t>Phys.Rev.Lett</a:t>
            </a:r>
            <a:r>
              <a:rPr lang="ru-RU" sz="1050" dirty="0"/>
              <a:t>. 128 (2022) 21, 212002</a:t>
            </a:r>
          </a:p>
          <a:p>
            <a:r>
              <a:rPr lang="ru-RU" sz="1050" dirty="0" smtClean="0"/>
              <a:t>2. R.N</a:t>
            </a:r>
            <a:r>
              <a:rPr lang="ru-RU" sz="1050" dirty="0"/>
              <a:t>. Lee, A. </a:t>
            </a:r>
            <a:r>
              <a:rPr lang="ru-RU" sz="1050" dirty="0" err="1"/>
              <a:t>von</a:t>
            </a:r>
            <a:r>
              <a:rPr lang="ru-RU" sz="1050" dirty="0"/>
              <a:t> </a:t>
            </a:r>
            <a:r>
              <a:rPr lang="ru-RU" sz="1050" dirty="0" err="1"/>
              <a:t>Manteuffel</a:t>
            </a:r>
            <a:r>
              <a:rPr lang="ru-RU" sz="1050" dirty="0"/>
              <a:t>, R.M. </a:t>
            </a:r>
            <a:r>
              <a:rPr lang="ru-RU" sz="1050" dirty="0" err="1"/>
              <a:t>Schabinger</a:t>
            </a:r>
            <a:r>
              <a:rPr lang="ru-RU" sz="1050" dirty="0"/>
              <a:t>, A.V. </a:t>
            </a:r>
            <a:r>
              <a:rPr lang="ru-RU" sz="1050" dirty="0" err="1"/>
              <a:t>Smirnov</a:t>
            </a:r>
            <a:r>
              <a:rPr lang="ru-RU" sz="1050" dirty="0"/>
              <a:t>, V.A. </a:t>
            </a:r>
            <a:r>
              <a:rPr lang="ru-RU" sz="1050" dirty="0" err="1"/>
              <a:t>Smirnov</a:t>
            </a:r>
            <a:r>
              <a:rPr lang="ru-RU" sz="1050" dirty="0"/>
              <a:t>, M. </a:t>
            </a:r>
            <a:r>
              <a:rPr lang="ru-RU" sz="1050" dirty="0" err="1"/>
              <a:t>Steinhauser</a:t>
            </a:r>
            <a:r>
              <a:rPr lang="ru-RU" sz="1050" dirty="0"/>
              <a:t>, J. </a:t>
            </a:r>
            <a:r>
              <a:rPr lang="ru-RU" sz="1050" dirty="0" err="1"/>
              <a:t>High</a:t>
            </a:r>
            <a:r>
              <a:rPr lang="ru-RU" sz="1050" dirty="0"/>
              <a:t> </a:t>
            </a:r>
            <a:r>
              <a:rPr lang="ru-RU" sz="1050" dirty="0" err="1"/>
              <a:t>Energ</a:t>
            </a:r>
            <a:r>
              <a:rPr lang="ru-RU" sz="1050" dirty="0"/>
              <a:t>. </a:t>
            </a:r>
            <a:r>
              <a:rPr lang="ru-RU" sz="1050" dirty="0" err="1"/>
              <a:t>Phys</a:t>
            </a:r>
            <a:r>
              <a:rPr lang="ru-RU" sz="1050" dirty="0"/>
              <a:t>. 01 (2022) 091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20862" y="1760147"/>
            <a:ext cx="6005251" cy="4541024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Формфакторы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являются фундаментальными объектами исследования в физике элементарных частиц и квантовой теории поля. Фотон-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кварковый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хиггс-глюонный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формфакторы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являются необходимыми ингредиентами для вычисления сечений процессов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Дрелла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-Яна и рождения бозона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Хиггса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в слиянии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глюонов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. Вычисление этих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формакторов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с возрастающей точностью является традиционной задачей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пертурбативной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теории сильных взаимодействий и пробным камнем методов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многопетлевых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вычислений. Учитывая, что константа сильных взаимодействий  α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не слишком мала даже для энергий Большого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адронного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коллайдера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(например, на масштабе массы Z-бозона </a:t>
            </a:r>
            <a:r>
              <a:rPr lang="ru-RU" sz="1600" b="1" dirty="0"/>
              <a:t>α</a:t>
            </a:r>
            <a:r>
              <a:rPr lang="en-US" sz="1600" b="1" baseline="-25000" dirty="0"/>
              <a:t>S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∼0.1 ), для достижения высокой точности требуется учёт высоких порядков теории возмущений. Результаты для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формфакторов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в порядке </a:t>
            </a:r>
            <a:r>
              <a:rPr lang="ru-RU" sz="1600" b="1" dirty="0"/>
              <a:t>(α</a:t>
            </a:r>
            <a:r>
              <a:rPr lang="en-US" sz="1600" b="1" baseline="-25000" dirty="0"/>
              <a:t>S</a:t>
            </a:r>
            <a:r>
              <a:rPr lang="ru-RU" sz="1600" b="1" dirty="0" smtClean="0"/>
              <a:t>)</a:t>
            </a:r>
            <a:r>
              <a:rPr lang="ru-RU" sz="1600" b="1" baseline="30000" dirty="0" smtClean="0"/>
              <a:t>3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были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получены более десяти лет назад. С тех пор несколько групп исследователей работали над вычислением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формфакторов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в порядке </a:t>
            </a:r>
            <a:r>
              <a:rPr lang="ru-RU" sz="1600" b="1" dirty="0"/>
              <a:t>(α</a:t>
            </a:r>
            <a:r>
              <a:rPr lang="en-US" sz="1600" b="1" baseline="-25000" dirty="0"/>
              <a:t>S</a:t>
            </a:r>
            <a:r>
              <a:rPr lang="ru-RU" sz="1600" b="1" dirty="0"/>
              <a:t>)</a:t>
            </a:r>
            <a:r>
              <a:rPr lang="ru-RU" sz="1600" b="1" baseline="30000" dirty="0"/>
              <a:t>4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В настоящей работе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формфакторы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впервые вычислены с точностью до членов порядка </a:t>
            </a:r>
            <a:r>
              <a:rPr lang="ru-RU" sz="1600" b="1" dirty="0"/>
              <a:t>(α</a:t>
            </a:r>
            <a:r>
              <a:rPr lang="en-US" sz="1600" b="1" baseline="-25000" dirty="0"/>
              <a:t>S</a:t>
            </a:r>
            <a:r>
              <a:rPr lang="ru-RU" sz="1600" b="1" dirty="0"/>
              <a:t>)</a:t>
            </a:r>
            <a:r>
              <a:rPr lang="ru-RU" sz="1600" b="1" baseline="30000" dirty="0"/>
              <a:t>4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4713" y="1107322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err="1"/>
              <a:t>Формфакторы</a:t>
            </a:r>
            <a:r>
              <a:rPr lang="ru-RU" sz="1800" b="1" dirty="0"/>
              <a:t> кварков и </a:t>
            </a:r>
            <a:r>
              <a:rPr lang="ru-RU" sz="1800" b="1" dirty="0" err="1"/>
              <a:t>глюонов</a:t>
            </a:r>
            <a:r>
              <a:rPr lang="ru-RU" sz="1800" b="1" dirty="0"/>
              <a:t> с точностью (α</a:t>
            </a:r>
            <a:r>
              <a:rPr lang="en-US" sz="1800" b="1" baseline="-25000" dirty="0"/>
              <a:t>S</a:t>
            </a:r>
            <a:r>
              <a:rPr lang="ru-RU" sz="1800" b="1" dirty="0"/>
              <a:t>)</a:t>
            </a:r>
            <a:r>
              <a:rPr lang="ru-RU" sz="1800" b="1" baseline="30000" dirty="0"/>
              <a:t>4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1010030" y="4826105"/>
            <a:ext cx="4710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/>
              <a:t>Для получения результата было необходимо вычислить несколько тысяч </a:t>
            </a:r>
            <a:r>
              <a:rPr lang="ru-RU" sz="900" dirty="0" err="1"/>
              <a:t>четырёхпетлевых</a:t>
            </a:r>
            <a:r>
              <a:rPr lang="ru-RU" sz="900" dirty="0"/>
              <a:t> </a:t>
            </a:r>
            <a:r>
              <a:rPr lang="ru-RU" sz="900" dirty="0" err="1"/>
              <a:t>фейнмановских</a:t>
            </a:r>
            <a:r>
              <a:rPr lang="ru-RU" sz="900" dirty="0"/>
              <a:t> интегралов, пример показан на </a:t>
            </a:r>
            <a:r>
              <a:rPr lang="ru-RU" sz="900" dirty="0" smtClean="0"/>
              <a:t>рисунке.</a:t>
            </a:r>
            <a:endParaRPr lang="en-US" sz="900" dirty="0"/>
          </a:p>
        </p:txBody>
      </p:sp>
      <p:pic>
        <p:nvPicPr>
          <p:cNvPr id="14" name="Изображение1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1966919" y="2302273"/>
            <a:ext cx="2579924" cy="216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8163</TotalTime>
  <Words>309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Формфакторы кварков и глюонов с точностью (αS)4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660</cp:revision>
  <cp:lastPrinted>2020-01-14T01:52:00Z</cp:lastPrinted>
  <dcterms:created xsi:type="dcterms:W3CDTF">2019-05-20T10:35:54Z</dcterms:created>
  <dcterms:modified xsi:type="dcterms:W3CDTF">2022-12-05T09:17:30Z</dcterms:modified>
</cp:coreProperties>
</file>