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9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/>
          <p:cNvPicPr/>
          <p:nvPr/>
        </p:nvPicPr>
        <p:blipFill>
          <a:blip r:embed="rId14"/>
          <a:stretch/>
        </p:blipFill>
        <p:spPr>
          <a:xfrm>
            <a:off x="237240" y="663840"/>
            <a:ext cx="401040" cy="392760"/>
          </a:xfrm>
          <a:prstGeom prst="rect">
            <a:avLst/>
          </a:prstGeom>
          <a:ln>
            <a:noFill/>
          </a:ln>
        </p:spPr>
      </p:pic>
      <p:sp>
        <p:nvSpPr>
          <p:cNvPr id="4" name="Line 1"/>
          <p:cNvSpPr/>
          <p:nvPr/>
        </p:nvSpPr>
        <p:spPr>
          <a:xfrm>
            <a:off x="438120" y="1228320"/>
            <a:ext cx="0" cy="562968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2"/>
          <p:cNvSpPr/>
          <p:nvPr/>
        </p:nvSpPr>
        <p:spPr>
          <a:xfrm>
            <a:off x="438120" y="0"/>
            <a:ext cx="0" cy="49500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FD6552FC-EBD6-4B5E-99D0-BE1AEC9C472D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1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1794600" y="246960"/>
            <a:ext cx="10269360" cy="1057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2400" b="1" strike="noStrike" spc="-1" dirty="0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</a:t>
            </a:r>
            <a:r>
              <a:rPr lang="ru-RU" sz="2400" b="1" strike="noStrike" spc="-1" dirty="0" err="1">
                <a:solidFill>
                  <a:srgbClr val="1F4E79"/>
                </a:solidFill>
                <a:latin typeface="Calibri"/>
                <a:ea typeface="Verdana"/>
              </a:rPr>
              <a:t>Будкера</a:t>
            </a:r>
            <a:r>
              <a:rPr lang="ru-RU" sz="2400" b="1" strike="noStrike" spc="-1" dirty="0">
                <a:solidFill>
                  <a:srgbClr val="1F4E79"/>
                </a:solidFill>
                <a:latin typeface="Calibri"/>
                <a:ea typeface="Verdana"/>
              </a:rPr>
              <a:t> Сибирского отделения Российской </a:t>
            </a:r>
            <a:r>
              <a:rPr lang="ru-RU" sz="2400" b="1" strike="noStrike" spc="-1" dirty="0" smtClean="0">
                <a:solidFill>
                  <a:srgbClr val="1F4E79"/>
                </a:solidFill>
                <a:latin typeface="Calibri"/>
                <a:ea typeface="Verdana"/>
              </a:rPr>
              <a:t>академии наук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7302674" y="1584000"/>
            <a:ext cx="4504966" cy="41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400" b="1" i="1" strike="noStrike" spc="-1" dirty="0" smtClean="0">
                <a:solidFill>
                  <a:srgbClr val="1B4089"/>
                </a:solidFill>
                <a:latin typeface="Calibri"/>
                <a:ea typeface="Verdana"/>
              </a:rPr>
              <a:t>Авторы: П.А</a:t>
            </a:r>
            <a:r>
              <a:rPr lang="ru-RU" sz="1400" b="1" i="1" strike="noStrike" spc="-1" dirty="0">
                <a:solidFill>
                  <a:srgbClr val="1B4089"/>
                </a:solidFill>
                <a:latin typeface="Calibri"/>
                <a:ea typeface="Verdana"/>
              </a:rPr>
              <a:t>. </a:t>
            </a:r>
            <a:r>
              <a:rPr lang="ru-RU" sz="1400" b="1" i="1" strike="noStrike" spc="-1" dirty="0" err="1">
                <a:solidFill>
                  <a:srgbClr val="1B4089"/>
                </a:solidFill>
                <a:latin typeface="Calibri"/>
                <a:ea typeface="Verdana"/>
              </a:rPr>
              <a:t>Крачков</a:t>
            </a:r>
            <a:r>
              <a:rPr lang="ru-RU" sz="1400" b="1" i="1" strike="noStrike" spc="-1" dirty="0">
                <a:solidFill>
                  <a:srgbClr val="1B4089"/>
                </a:solidFill>
                <a:latin typeface="Calibri"/>
                <a:ea typeface="Verdana"/>
              </a:rPr>
              <a:t>, Р.Н. Ли, А.И. </a:t>
            </a:r>
            <a:r>
              <a:rPr lang="ru-RU" sz="1400" b="1" i="1" strike="noStrike" spc="-1" dirty="0" err="1">
                <a:solidFill>
                  <a:srgbClr val="1B4089"/>
                </a:solidFill>
                <a:latin typeface="Calibri"/>
                <a:ea typeface="Verdana"/>
              </a:rPr>
              <a:t>Мильштейн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470160" y="5832000"/>
            <a:ext cx="11442240" cy="68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1050" b="1" strike="noStrike" spc="-1">
                <a:solidFill>
                  <a:srgbClr val="163470"/>
                </a:solidFill>
                <a:latin typeface="Calibri"/>
                <a:ea typeface="Noto Sans CJK SC"/>
              </a:rPr>
              <a:t>P.A.Krachkov, R.N.Lee, A.I.Milstein, Photoproduction of e</a:t>
            </a:r>
            <a:r>
              <a:rPr lang="en-US" sz="1050" b="1" strike="noStrike" spc="-1" baseline="29000">
                <a:solidFill>
                  <a:srgbClr val="000000"/>
                </a:solidFill>
                <a:latin typeface="Times New Roman"/>
                <a:ea typeface="Noto Sans CJK SC"/>
              </a:rPr>
              <a:t>+</a:t>
            </a:r>
            <a:r>
              <a:rPr lang="ru-RU" sz="1050" b="1" strike="noStrike" spc="-1">
                <a:solidFill>
                  <a:srgbClr val="163470"/>
                </a:solidFill>
                <a:latin typeface="Calibri"/>
                <a:ea typeface="Noto Sans CJK SC"/>
              </a:rPr>
              <a:t>e</a:t>
            </a:r>
            <a:r>
              <a:rPr lang="en-US" sz="1050" b="1" strike="noStrike" spc="-1" baseline="29000">
                <a:solidFill>
                  <a:srgbClr val="000000"/>
                </a:solidFill>
                <a:latin typeface="Times New Roman"/>
                <a:ea typeface="Noto Sans CJK SC"/>
              </a:rPr>
              <a:t>−</a:t>
            </a:r>
            <a:r>
              <a:rPr lang="ru-RU" sz="1050" b="1" strike="noStrike" spc="-1">
                <a:solidFill>
                  <a:srgbClr val="163470"/>
                </a:solidFill>
                <a:latin typeface="Calibri"/>
                <a:ea typeface="Noto Sans CJK SC"/>
              </a:rPr>
              <a:t> pair in a Coulomb field near the threshold // Physics Letters B, 835, 137498 , (2022). </a:t>
            </a:r>
            <a:endParaRPr lang="ru-RU" sz="105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ru-RU" sz="1050" b="0" strike="noStrike" spc="-1">
              <a:latin typeface="Arial"/>
            </a:endParaRPr>
          </a:p>
        </p:txBody>
      </p:sp>
      <p:sp>
        <p:nvSpPr>
          <p:cNvPr id="43" name="CustomShape 5"/>
          <p:cNvSpPr/>
          <p:nvPr/>
        </p:nvSpPr>
        <p:spPr>
          <a:xfrm>
            <a:off x="6120000" y="2099520"/>
            <a:ext cx="5703120" cy="337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800" b="0" strike="noStrike" spc="-1">
                <a:solidFill>
                  <a:srgbClr val="163470"/>
                </a:solidFill>
                <a:latin typeface="Calibri"/>
                <a:ea typeface="DejaVu Sans"/>
              </a:rPr>
              <a:t>Рассмотрен процесс фоторождения электрон-позитронной пары в кулоновском поле вблизи порога реакции. Аналитический ответ для спектров частиц и их угловых распределений получен точно по параметрам Ze</a:t>
            </a:r>
            <a:r>
              <a:rPr lang="ru-RU" sz="1800" b="0" strike="noStrike" spc="-1" baseline="33000">
                <a:solidFill>
                  <a:srgbClr val="163470"/>
                </a:solidFill>
                <a:latin typeface="Calibri"/>
                <a:ea typeface="DejaVu Sans"/>
              </a:rPr>
              <a:t>2</a:t>
            </a:r>
            <a:r>
              <a:rPr lang="ru-RU" sz="1800" b="0" strike="noStrike" spc="-1">
                <a:solidFill>
                  <a:srgbClr val="163470"/>
                </a:solidFill>
                <a:latin typeface="Calibri"/>
                <a:ea typeface="DejaVu Sans"/>
              </a:rPr>
              <a:t>/h v</a:t>
            </a:r>
            <a:r>
              <a:rPr lang="ru-RU" sz="1800" b="0" strike="noStrike" spc="-1" baseline="-33000">
                <a:solidFill>
                  <a:srgbClr val="163470"/>
                </a:solidFill>
                <a:latin typeface="Calibri"/>
                <a:ea typeface="DejaVu Sans"/>
              </a:rPr>
              <a:t>p,q</a:t>
            </a:r>
            <a:r>
              <a:rPr lang="ru-RU" sz="1800" b="0" strike="noStrike" spc="-1">
                <a:solidFill>
                  <a:srgbClr val="163470"/>
                </a:solidFill>
                <a:latin typeface="Calibri"/>
                <a:ea typeface="DejaVu Sans"/>
              </a:rPr>
              <a:t>, где Z|e| - заряд ядра, v</a:t>
            </a:r>
            <a:r>
              <a:rPr lang="ru-RU" sz="1800" b="0" strike="noStrike" spc="-1" baseline="-33000">
                <a:solidFill>
                  <a:srgbClr val="163470"/>
                </a:solidFill>
                <a:latin typeface="Calibri"/>
                <a:ea typeface="DejaVu Sans"/>
              </a:rPr>
              <a:t>p</a:t>
            </a:r>
            <a:r>
              <a:rPr lang="ru-RU" sz="1800" b="0" strike="noStrike" spc="-1">
                <a:solidFill>
                  <a:srgbClr val="163470"/>
                </a:solidFill>
                <a:latin typeface="Calibri"/>
                <a:ea typeface="DejaVu Sans"/>
              </a:rPr>
              <a:t> и v</a:t>
            </a:r>
            <a:r>
              <a:rPr lang="ru-RU" sz="1800" b="0" strike="noStrike" spc="-1" baseline="-33000">
                <a:solidFill>
                  <a:srgbClr val="163470"/>
                </a:solidFill>
                <a:latin typeface="Calibri"/>
                <a:ea typeface="DejaVu Sans"/>
              </a:rPr>
              <a:t>q</a:t>
            </a:r>
            <a:r>
              <a:rPr lang="ru-RU" sz="1800" b="0" strike="noStrike" spc="-1">
                <a:solidFill>
                  <a:srgbClr val="163470"/>
                </a:solidFill>
                <a:latin typeface="Calibri"/>
                <a:ea typeface="DejaVu Sans"/>
              </a:rPr>
              <a:t> - скорости электрона и позитрона. Показано, что приближение Фарри-Зоммерфельда-Мауэ для волновых функций, которое использовали Нишина, Томонага и Саката, недостаточно и приводит к неправильным результатам. 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1296000" y="702000"/>
            <a:ext cx="9930600" cy="102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strike="noStrike" spc="-1">
                <a:solidFill>
                  <a:srgbClr val="163470"/>
                </a:solidFill>
                <a:latin typeface="Calibri"/>
                <a:ea typeface="Noto Sans CJK SC"/>
              </a:rPr>
              <a:t>Фоторождение e</a:t>
            </a:r>
            <a:r>
              <a:rPr lang="ru-RU" sz="2000" b="1" strike="noStrike" spc="-1" baseline="17000">
                <a:solidFill>
                  <a:srgbClr val="222222"/>
                </a:solidFill>
                <a:latin typeface="Times New Roman"/>
                <a:ea typeface="Noto Sans CJK SC"/>
              </a:rPr>
              <a:t>+</a:t>
            </a:r>
            <a:r>
              <a:rPr lang="ru-RU" sz="2000" b="1" strike="noStrike" spc="-1">
                <a:solidFill>
                  <a:srgbClr val="163470"/>
                </a:solidFill>
                <a:latin typeface="Calibri"/>
                <a:ea typeface="Noto Sans CJK SC"/>
              </a:rPr>
              <a:t>e</a:t>
            </a:r>
            <a:r>
              <a:rPr lang="ru-RU" sz="2000" b="1" strike="noStrike" spc="-1" baseline="17000">
                <a:solidFill>
                  <a:srgbClr val="222222"/>
                </a:solidFill>
                <a:latin typeface="Times New Roman"/>
                <a:ea typeface="Noto Sans CJK SC"/>
              </a:rPr>
              <a:t>-</a:t>
            </a:r>
            <a:r>
              <a:rPr lang="ru-RU" sz="2000" b="1" strike="noStrike" spc="-1">
                <a:solidFill>
                  <a:srgbClr val="163470"/>
                </a:solidFill>
                <a:latin typeface="Calibri"/>
                <a:ea typeface="Noto Sans CJK SC"/>
              </a:rPr>
              <a:t> пары в кулоновском поле вблизи порога реакции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0" y="-184680"/>
            <a:ext cx="183960" cy="368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8"/>
          <p:cNvSpPr/>
          <p:nvPr/>
        </p:nvSpPr>
        <p:spPr>
          <a:xfrm>
            <a:off x="936000" y="4924440"/>
            <a:ext cx="4528800" cy="89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100" b="0" strike="noStrike" spc="-1">
                <a:solidFill>
                  <a:srgbClr val="222222"/>
                </a:solidFill>
                <a:latin typeface="Times New Roman"/>
                <a:ea typeface="Noto Sans CJK SC"/>
              </a:rPr>
              <a:t>Зависимость спектра dσ/dε</a:t>
            </a:r>
            <a:r>
              <a:rPr lang="ru-RU" sz="1100" b="0" strike="noStrike" spc="-1" baseline="-28000">
                <a:solidFill>
                  <a:srgbClr val="222222"/>
                </a:solidFill>
                <a:latin typeface="Times New Roman"/>
                <a:ea typeface="Noto Sans CJK SC"/>
              </a:rPr>
              <a:t>q</a:t>
            </a:r>
            <a:r>
              <a:rPr lang="ru-RU" sz="1100" b="0" strike="noStrike" spc="-1">
                <a:solidFill>
                  <a:srgbClr val="222222"/>
                </a:solidFill>
                <a:latin typeface="Times New Roman"/>
                <a:ea typeface="Noto Sans CJK SC"/>
              </a:rPr>
              <a:t> от доли энергии позитрона y=(ε</a:t>
            </a:r>
            <a:r>
              <a:rPr lang="ru-RU" sz="1100" b="0" strike="noStrike" spc="-1" baseline="-28000">
                <a:solidFill>
                  <a:srgbClr val="222222"/>
                </a:solidFill>
                <a:latin typeface="Times New Roman"/>
                <a:ea typeface="Noto Sans CJK SC"/>
              </a:rPr>
              <a:t>q</a:t>
            </a:r>
            <a:r>
              <a:rPr lang="ru-RU" sz="1100" b="0" strike="noStrike" spc="-1">
                <a:solidFill>
                  <a:srgbClr val="222222"/>
                </a:solidFill>
                <a:latin typeface="Times New Roman"/>
                <a:ea typeface="Noto Sans CJK SC"/>
              </a:rPr>
              <a:t>-m)/(</a:t>
            </a:r>
            <a:r>
              <a:rPr lang="ru-RU" sz="1100" b="0" strike="noStrike" spc="-1">
                <a:solidFill>
                  <a:srgbClr val="222222"/>
                </a:solidFill>
                <a:latin typeface="AR PL Mingti2L Big5"/>
                <a:ea typeface="Noto Sans CJK SC"/>
              </a:rPr>
              <a:t>ω</a:t>
            </a:r>
            <a:r>
              <a:rPr lang="ru-RU" sz="1100" b="0" strike="noStrike" spc="-1">
                <a:solidFill>
                  <a:srgbClr val="222222"/>
                </a:solidFill>
                <a:latin typeface="Times New Roman"/>
                <a:ea typeface="Noto Sans CJK SC"/>
              </a:rPr>
              <a:t>-2m) для Борновского сечения и для различных Z. Cплошные кривые соответсвуют полученному выражению, точки взяты из работы (Overbo 1972). 1 - Борновский результат, 2 - Z=2, 3 -Z=13, 4 -Z=18, 5 - Z=29.</a:t>
            </a:r>
            <a:endParaRPr lang="ru-RU" sz="1100" b="0" strike="noStrike" spc="-1">
              <a:latin typeface="Arial"/>
            </a:endParaRPr>
          </a:p>
        </p:txBody>
      </p:sp>
      <p:pic>
        <p:nvPicPr>
          <p:cNvPr id="47" name="Picture 2" descr="D:\Архив\Лого ИЯФ\++ logo BINP new bold blue Прозрачный.gif"/>
          <p:cNvPicPr/>
          <p:nvPr/>
        </p:nvPicPr>
        <p:blipFill>
          <a:blip r:embed="rId2"/>
          <a:stretch/>
        </p:blipFill>
        <p:spPr>
          <a:xfrm>
            <a:off x="896040" y="246960"/>
            <a:ext cx="689400" cy="825840"/>
          </a:xfrm>
          <a:prstGeom prst="rect">
            <a:avLst/>
          </a:prstGeom>
          <a:ln>
            <a:noFill/>
          </a:ln>
        </p:spPr>
      </p:pic>
      <p:pic>
        <p:nvPicPr>
          <p:cNvPr id="48" name="Рисунок 47"/>
          <p:cNvPicPr/>
          <p:nvPr/>
        </p:nvPicPr>
        <p:blipFill>
          <a:blip r:embed="rId3"/>
          <a:stretch/>
        </p:blipFill>
        <p:spPr>
          <a:xfrm>
            <a:off x="688680" y="1985760"/>
            <a:ext cx="4782960" cy="2938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7892</TotalTime>
  <Words>178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 PL Mingti2L Big5</vt:lpstr>
      <vt:lpstr>Arial</vt:lpstr>
      <vt:lpstr>Calibri</vt:lpstr>
      <vt:lpstr>DejaVu Sans</vt:lpstr>
      <vt:lpstr>Noto Sans CJK SC</vt:lpstr>
      <vt:lpstr>Times New Roman</vt:lpstr>
      <vt:lpstr>Verdana</vt:lpstr>
      <vt:lpstr>Office Theme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Анастасия Голышева</dc:creator>
  <dc:description/>
  <cp:lastModifiedBy>Aleksey V. Reznichenko</cp:lastModifiedBy>
  <cp:revision>642</cp:revision>
  <cp:lastPrinted>2020-01-14T01:52:00Z</cp:lastPrinted>
  <dcterms:created xsi:type="dcterms:W3CDTF">2019-05-20T10:35:54Z</dcterms:created>
  <dcterms:modified xsi:type="dcterms:W3CDTF">2022-12-05T09:25:17Z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diakov.net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Широкоэкранный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