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399960" cy="391680"/>
          </a:xfrm>
          <a:prstGeom prst="rect">
            <a:avLst/>
          </a:prstGeom>
          <a:ln w="0">
            <a:noFill/>
          </a:ln>
        </p:spPr>
      </p:pic>
      <p:sp>
        <p:nvSpPr>
          <p:cNvPr id="6" name="Прямая соединительная линия 7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Прямая соединительная линия 8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Num" idx="1"/>
          </p:nvPr>
        </p:nvSpPr>
        <p:spPr>
          <a:xfrm>
            <a:off x="86104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D876202-400D-4AD1-BD91-A4412BE5960C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Заголовок 3"/>
          <p:cNvSpPr/>
          <p:nvPr/>
        </p:nvSpPr>
        <p:spPr>
          <a:xfrm>
            <a:off x="1794600" y="246960"/>
            <a:ext cx="10268280" cy="10566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 Сибирского отделения Российской </a:t>
            </a:r>
            <a:r>
              <a:rPr lang="ru-RU" sz="2400" b="1" strike="noStrike" spc="-1" dirty="0" smtClean="0">
                <a:solidFill>
                  <a:srgbClr val="1F4E79"/>
                </a:solidFill>
                <a:latin typeface="Calibri"/>
                <a:ea typeface="Verdana"/>
              </a:rPr>
              <a:t>академии наук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Прямоугольник 7"/>
          <p:cNvSpPr/>
          <p:nvPr/>
        </p:nvSpPr>
        <p:spPr>
          <a:xfrm>
            <a:off x="5245200" y="1669680"/>
            <a:ext cx="64670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1400" b="1" i="1" strike="noStrike" spc="-1">
                <a:solidFill>
                  <a:srgbClr val="1B4089"/>
                </a:solidFill>
                <a:latin typeface="Calibri"/>
                <a:ea typeface="Verdana"/>
              </a:rPr>
              <a:t>Авторы: С. Г. Сальников, А. Е. Бондарь, А. И. Мильштейн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9"/>
          <p:cNvSpPr/>
          <p:nvPr/>
        </p:nvSpPr>
        <p:spPr>
          <a:xfrm>
            <a:off x="470160" y="5744520"/>
            <a:ext cx="11441160" cy="684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1050" b="1" strike="noStrike" spc="-1">
                <a:solidFill>
                  <a:srgbClr val="163470"/>
                </a:solidFill>
                <a:latin typeface="Calibri"/>
                <a:ea typeface="DejaVu Sans"/>
              </a:rPr>
              <a:t>Публикации: </a:t>
            </a:r>
            <a:r>
              <a:rPr lang="en-US" sz="1050" b="1" strike="noStrike" spc="-1">
                <a:solidFill>
                  <a:srgbClr val="163470"/>
                </a:solidFill>
                <a:latin typeface="Times New Roman"/>
                <a:ea typeface="DejaVu Sans"/>
              </a:rPr>
              <a:t>S.G. Salnikov, A.E. Bondar, A.I. Milstein, Coupled channels and production of near-threshold B(∗)B(∗) resonances in e+e− annihilation. Nucl. Phys. A 1041, 122764 (2024).</a:t>
            </a:r>
            <a:endParaRPr lang="en-US" sz="105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en-US" sz="10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extBox 12"/>
          <p:cNvSpPr/>
          <p:nvPr/>
        </p:nvSpPr>
        <p:spPr>
          <a:xfrm>
            <a:off x="5245200" y="2287800"/>
            <a:ext cx="6576840" cy="319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</a:pPr>
            <a:r>
              <a:rPr lang="ru-RU" sz="1600" b="0" strike="noStrike" spc="-1">
                <a:solidFill>
                  <a:srgbClr val="163470"/>
                </a:solidFill>
                <a:latin typeface="Calibri"/>
                <a:ea typeface="DejaVu Sans"/>
              </a:rPr>
              <a:t>Исследовано влияние взаимодействия в конечном состоянии на поведение сечений процессов с рождением адронных пар в электрон-позитронной аннигиляции. Показано, что форма припороговых резонансов определяется небольшим числом параметров и не слабо зависит от выбранной параметризации  потенциала взаимодействия. Наличие нескольких связанных каналов реакции с близкими, но различными порогами существенно меняет энергетическую зависимость сечений. Особенно ярко этот эффект проявляется при наличии в некоторых каналах резонансов, соответствующих мелкому или виртуальному уровню. В рамках данного подхода объяснена нетривиальная зависимость от энергии сечений процессов с рождением пар BB, B*B и B*B* в электрон-позитронной аннигиляции. Показано, что резонанс Υ(4S) может быть связан с наличием виртуального уровня в системе  BB. Предсказано, что наличие связанного состояния в системе B*B* может проявляться в других каналах при энергии B мезонов около 70 МэВ.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823320" y="1161000"/>
            <a:ext cx="10896480" cy="493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spcAft>
                <a:spcPts val="601"/>
              </a:spcAft>
              <a:buNone/>
            </a:pPr>
            <a:r>
              <a:rPr lang="ru-RU" sz="1800" b="1" strike="noStrike" spc="-1">
                <a:solidFill>
                  <a:srgbClr val="163470"/>
                </a:solidFill>
                <a:latin typeface="Calibri"/>
                <a:ea typeface="Calibri"/>
              </a:rPr>
              <a:t>Изучена физика припороговых резонансов в системе B мезонов при наличии нескольких каналов реакции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Rectangle 7"/>
          <p:cNvSpPr/>
          <p:nvPr/>
        </p:nvSpPr>
        <p:spPr>
          <a:xfrm>
            <a:off x="0" y="-184680"/>
            <a:ext cx="182880" cy="3675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896040" y="246960"/>
            <a:ext cx="688320" cy="824760"/>
          </a:xfrm>
          <a:prstGeom prst="rect">
            <a:avLst/>
          </a:prstGeom>
          <a:ln w="0">
            <a:noFill/>
          </a:ln>
        </p:spPr>
      </p:pic>
      <p:sp>
        <p:nvSpPr>
          <p:cNvPr id="49" name="TextBox 1"/>
          <p:cNvSpPr/>
          <p:nvPr/>
        </p:nvSpPr>
        <p:spPr>
          <a:xfrm>
            <a:off x="685800" y="5350680"/>
            <a:ext cx="45277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Зависимость от энергии суммарного сечения процессов e+e-→ BB, e+e-→ B*B, и e+e-→ B*B* (сверху) и эксклюзивных сечений этих процессов (снизу).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0" name="Рисунок 49"/>
          <p:cNvPicPr/>
          <p:nvPr/>
        </p:nvPicPr>
        <p:blipFill>
          <a:blip r:embed="rId3"/>
          <a:stretch/>
        </p:blipFill>
        <p:spPr>
          <a:xfrm>
            <a:off x="1143000" y="1713600"/>
            <a:ext cx="2475000" cy="1715400"/>
          </a:xfrm>
          <a:prstGeom prst="rect">
            <a:avLst/>
          </a:prstGeom>
          <a:ln w="0">
            <a:noFill/>
          </a:ln>
        </p:spPr>
      </p:pic>
      <p:pic>
        <p:nvPicPr>
          <p:cNvPr id="51" name="Рисунок 50"/>
          <p:cNvPicPr/>
          <p:nvPr/>
        </p:nvPicPr>
        <p:blipFill>
          <a:blip r:embed="rId4"/>
          <a:stretch/>
        </p:blipFill>
        <p:spPr>
          <a:xfrm>
            <a:off x="1103760" y="3398400"/>
            <a:ext cx="2553840" cy="1811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258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Изучена физика припороговых резонансов в системе B мезонов при наличии нескольких каналов реакции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652</cp:revision>
  <cp:lastPrinted>2020-01-14T01:52:00Z</cp:lastPrinted>
  <dcterms:created xsi:type="dcterms:W3CDTF">2019-05-20T10:35:54Z</dcterms:created>
  <dcterms:modified xsi:type="dcterms:W3CDTF">2023-11-24T03:43:57Z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