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" y="3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251473C-D684-45E8-89CF-E9C19743F88C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9D0D694-2998-4D57-912C-2FB7733D205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6F8A207-DE6E-4680-82DC-2073DF62F6CA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9052" lnSpcReduction="20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F34287C-21F5-4B29-8C1B-D7DFDB5ED596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4AAC885-0DE0-40D6-A940-F550D8748F26}" type="slidenum">
              <a:t>‹#›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94D21BD-E153-4D2B-8223-6DE6AD3EF0DC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F8D49E9-489F-42E1-BA70-6E104824C9A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C648420-3E43-4BC9-A3B0-54DCCE3BE11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1CB63B1-4C3C-43B6-B69E-0191878B6466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99344C6-8FB0-4505-80B3-2730E5AA313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702C5C9-316A-4585-9E25-20D4E2A991F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99AAA21-76B0-4B42-90FA-B56239697FA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6"/>
          <p:cNvPicPr/>
          <p:nvPr/>
        </p:nvPicPr>
        <p:blipFill>
          <a:blip r:embed="rId14"/>
          <a:stretch/>
        </p:blipFill>
        <p:spPr>
          <a:xfrm>
            <a:off x="237240" y="663840"/>
            <a:ext cx="400680" cy="392400"/>
          </a:xfrm>
          <a:prstGeom prst="rect">
            <a:avLst/>
          </a:prstGeom>
          <a:ln w="0">
            <a:noFill/>
          </a:ln>
        </p:spPr>
      </p:pic>
      <p:cxnSp>
        <p:nvCxnSpPr>
          <p:cNvPr id="7" name="Прямая соединительная линия 7"/>
          <p:cNvCxnSpPr/>
          <p:nvPr/>
        </p:nvCxnSpPr>
        <p:spPr>
          <a:xfrm>
            <a:off x="438120" y="1228320"/>
            <a:ext cx="1080" cy="5630760"/>
          </a:xfrm>
          <a:prstGeom prst="straightConnector1">
            <a:avLst/>
          </a:prstGeom>
          <a:ln w="25400">
            <a:solidFill>
              <a:srgbClr val="1B4089"/>
            </a:solidFill>
            <a:round/>
          </a:ln>
        </p:spPr>
      </p:cxnSp>
      <p:cxnSp>
        <p:nvCxnSpPr>
          <p:cNvPr id="2" name="Прямая соединительная линия 8"/>
          <p:cNvCxnSpPr/>
          <p:nvPr/>
        </p:nvCxnSpPr>
        <p:spPr>
          <a:xfrm>
            <a:off x="438120" y="0"/>
            <a:ext cx="1080" cy="496080"/>
          </a:xfrm>
          <a:prstGeom prst="straightConnector1">
            <a:avLst/>
          </a:prstGeom>
          <a:ln w="25400">
            <a:solidFill>
              <a:srgbClr val="1B4089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71ED1B10-ECA4-4399-95BF-F2D23D645207}" type="slidenum">
              <a:rPr lang="ru-RU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sldNum" idx="4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AB18127D-D28F-4382-BC40-43D8A5369D16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1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Заголовок 3"/>
          <p:cNvSpPr/>
          <p:nvPr/>
        </p:nvSpPr>
        <p:spPr>
          <a:xfrm>
            <a:off x="1794600" y="246960"/>
            <a:ext cx="10269000" cy="10573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ru-RU" sz="2400" b="1" strike="noStrike" spc="-1">
                <a:solidFill>
                  <a:srgbClr val="1F4E79"/>
                </a:solidFill>
                <a:latin typeface="Calibri"/>
                <a:ea typeface="Verdana"/>
              </a:rPr>
              <a:t>Институт ядерной физики им. Г.И. Будкера Сибирского отделения Российской академии наук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Прямоугольник 7"/>
          <p:cNvSpPr/>
          <p:nvPr/>
        </p:nvSpPr>
        <p:spPr>
          <a:xfrm>
            <a:off x="6014160" y="1733040"/>
            <a:ext cx="308808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 defTabSz="914400">
              <a:lnSpc>
                <a:spcPct val="100000"/>
              </a:lnSpc>
              <a:tabLst>
                <a:tab pos="0" algn="l"/>
              </a:tabLst>
            </a:pPr>
            <a:r>
              <a:rPr lang="ru-RU" sz="1400" b="1" i="1" strike="noStrike" spc="-1" dirty="0">
                <a:solidFill>
                  <a:srgbClr val="1B4089"/>
                </a:solidFill>
                <a:latin typeface="Calibri"/>
                <a:ea typeface="Verdana"/>
              </a:rPr>
              <a:t>Авторы:</a:t>
            </a:r>
            <a:r>
              <a:rPr lang="en-US" sz="1400" b="1" i="1" strike="noStrike" spc="-1" dirty="0">
                <a:solidFill>
                  <a:srgbClr val="1B4089"/>
                </a:solidFill>
                <a:latin typeface="Calibri"/>
                <a:ea typeface="Verdana"/>
              </a:rPr>
              <a:t> </a:t>
            </a:r>
            <a:r>
              <a:rPr lang="ru-RU" sz="1400" b="1" i="1" strike="noStrike" spc="-1" dirty="0">
                <a:solidFill>
                  <a:srgbClr val="1B4089"/>
                </a:solidFill>
                <a:latin typeface="Calibri"/>
                <a:ea typeface="Verdana"/>
              </a:rPr>
              <a:t>В.С. Фадин и Р.Н. Ли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TextBox 9"/>
          <p:cNvSpPr/>
          <p:nvPr/>
        </p:nvSpPr>
        <p:spPr>
          <a:xfrm>
            <a:off x="5969160" y="5320260"/>
            <a:ext cx="5091840" cy="56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 defTabSz="914400">
              <a:lnSpc>
                <a:spcPct val="100000"/>
              </a:lnSpc>
              <a:tabLst>
                <a:tab pos="0" algn="l"/>
              </a:tabLst>
            </a:pPr>
            <a:r>
              <a:rPr lang="ru-RU" sz="1050" b="1" strike="noStrike" spc="-1" dirty="0">
                <a:solidFill>
                  <a:srgbClr val="163470"/>
                </a:solidFill>
                <a:latin typeface="Calibri"/>
              </a:rPr>
              <a:t>Публикация:</a:t>
            </a:r>
            <a:r>
              <a:rPr lang="en-US" sz="1050" b="1" strike="noStrike" spc="-1" dirty="0">
                <a:solidFill>
                  <a:srgbClr val="163470"/>
                </a:solidFill>
                <a:latin typeface="Calibri"/>
              </a:rPr>
              <a:t> </a:t>
            </a:r>
            <a:r>
              <a:rPr lang="en-US" sz="1050" b="0" strike="noStrike" spc="-1" dirty="0">
                <a:solidFill>
                  <a:srgbClr val="163470"/>
                </a:solidFill>
                <a:latin typeface="Calibri"/>
              </a:rPr>
              <a:t>V.S. Fadin, R.N. Lee, Two-loop radiative corrections to </a:t>
            </a:r>
            <a:r>
              <a:rPr lang="en-US" sz="1050" b="0" strike="noStrike" spc="-1" dirty="0" err="1">
                <a:solidFill>
                  <a:srgbClr val="163470"/>
                </a:solidFill>
                <a:latin typeface="Calibri"/>
              </a:rPr>
              <a:t>e+e</a:t>
            </a:r>
            <a:r>
              <a:rPr lang="en-US" sz="1050" b="0" strike="noStrike" spc="-1" dirty="0">
                <a:solidFill>
                  <a:srgbClr val="163470"/>
                </a:solidFill>
                <a:latin typeface="Calibri"/>
              </a:rPr>
              <a:t>−→</a:t>
            </a:r>
            <a:r>
              <a:rPr lang="en-US" sz="1050" b="0" strike="noStrike" spc="-1" dirty="0" err="1">
                <a:solidFill>
                  <a:srgbClr val="163470"/>
                </a:solidFill>
                <a:latin typeface="Calibri"/>
              </a:rPr>
              <a:t>γγ</a:t>
            </a:r>
            <a:r>
              <a:rPr lang="en-US" sz="1050" b="0" strike="noStrike" spc="-1" dirty="0">
                <a:solidFill>
                  <a:srgbClr val="163470"/>
                </a:solidFill>
                <a:latin typeface="Calibri"/>
              </a:rPr>
              <a:t>∗ cross section, </a:t>
            </a:r>
            <a:endParaRPr lang="ru-RU" sz="1050" b="0" strike="noStrike" spc="-1" dirty="0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050" b="0" strike="noStrike" spc="-1" dirty="0">
                <a:solidFill>
                  <a:srgbClr val="163470"/>
                </a:solidFill>
                <a:latin typeface="Calibri"/>
              </a:rPr>
              <a:t>JHEP11(2023)148 https://doi.org/10.1007/JHEP11(2023)148.</a:t>
            </a:r>
            <a:endParaRPr lang="ru-RU" sz="105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TextBox 12"/>
          <p:cNvSpPr/>
          <p:nvPr/>
        </p:nvSpPr>
        <p:spPr>
          <a:xfrm>
            <a:off x="6507720" y="2061720"/>
            <a:ext cx="4903560" cy="3630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 defTabSz="9144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endParaRPr lang="ru-RU" sz="1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title"/>
          </p:nvPr>
        </p:nvSpPr>
        <p:spPr>
          <a:xfrm>
            <a:off x="1049040" y="886680"/>
            <a:ext cx="9930240" cy="8424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ru-RU" sz="1800" b="1" spc="-1" dirty="0">
                <a:solidFill>
                  <a:srgbClr val="18397A"/>
                </a:solidFill>
              </a:rPr>
              <a:t>Найдены </a:t>
            </a:r>
            <a:r>
              <a:rPr lang="ru-RU" sz="1800" b="1" spc="-1" dirty="0" err="1">
                <a:solidFill>
                  <a:srgbClr val="18397A"/>
                </a:solidFill>
              </a:rPr>
              <a:t>двухпетлевые</a:t>
            </a:r>
            <a:r>
              <a:rPr lang="ru-RU" sz="1800" b="1" spc="-1" dirty="0">
                <a:solidFill>
                  <a:srgbClr val="18397A"/>
                </a:solidFill>
              </a:rPr>
              <a:t> </a:t>
            </a:r>
            <a:r>
              <a:rPr lang="ru-RU" sz="1800" b="1" strike="noStrike" spc="-1" dirty="0">
                <a:solidFill>
                  <a:srgbClr val="18397A"/>
                </a:solidFill>
                <a:latin typeface="Calibri Light"/>
              </a:rPr>
              <a:t>радиационные поправки к сечению </a:t>
            </a:r>
            <a:r>
              <a:rPr lang="ru-RU" sz="1800" b="1" strike="noStrike" spc="-1" dirty="0" err="1">
                <a:solidFill>
                  <a:srgbClr val="18397A"/>
                </a:solidFill>
                <a:latin typeface="Calibri Light"/>
              </a:rPr>
              <a:t>e+e</a:t>
            </a:r>
            <a:r>
              <a:rPr lang="ru-RU" sz="1800" b="1" strike="noStrike" spc="-1" dirty="0">
                <a:solidFill>
                  <a:srgbClr val="18397A"/>
                </a:solidFill>
                <a:latin typeface="Calibri Light"/>
              </a:rPr>
              <a:t>−→</a:t>
            </a:r>
            <a:r>
              <a:rPr lang="ru-RU" sz="1800" b="1" strike="noStrike" spc="-1" dirty="0" err="1">
                <a:solidFill>
                  <a:srgbClr val="18397A"/>
                </a:solidFill>
                <a:latin typeface="Calibri Light"/>
              </a:rPr>
              <a:t>γγ</a:t>
            </a:r>
            <a:r>
              <a:rPr lang="ru-RU" sz="1800" b="1" strike="noStrike" spc="-1" dirty="0">
                <a:solidFill>
                  <a:srgbClr val="18397A"/>
                </a:solidFill>
                <a:latin typeface="Calibri Light"/>
              </a:rPr>
              <a:t>∗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Rectangle 7"/>
          <p:cNvSpPr/>
          <p:nvPr/>
        </p:nvSpPr>
        <p:spPr>
          <a:xfrm>
            <a:off x="0" y="-184680"/>
            <a:ext cx="183600" cy="36828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numCol="1" spcCol="0" anchor="ctr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9" name="Picture 2" descr="D:\Архив\Лого ИЯФ\++ logo BINP new bold blue Прозрачный.gif"/>
          <p:cNvPicPr/>
          <p:nvPr/>
        </p:nvPicPr>
        <p:blipFill>
          <a:blip r:embed="rId2"/>
          <a:stretch/>
        </p:blipFill>
        <p:spPr>
          <a:xfrm>
            <a:off x="753480" y="60480"/>
            <a:ext cx="689040" cy="825480"/>
          </a:xfrm>
          <a:prstGeom prst="rect">
            <a:avLst/>
          </a:prstGeom>
          <a:ln w="0">
            <a:noFill/>
          </a:ln>
        </p:spPr>
      </p:pic>
      <p:sp>
        <p:nvSpPr>
          <p:cNvPr id="50" name="Rectangle 5"/>
          <p:cNvSpPr/>
          <p:nvPr/>
        </p:nvSpPr>
        <p:spPr>
          <a:xfrm>
            <a:off x="540000" y="5580000"/>
            <a:ext cx="5039280" cy="486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u-RU" sz="1300" b="0" strike="noStrike" spc="-1">
                <a:solidFill>
                  <a:schemeClr val="dk1"/>
                </a:solidFill>
                <a:latin typeface="Calibri"/>
              </a:rPr>
              <a:t>Диаграммы Фейнмана, дающие вклад в амплитуду процесса  e+e−→γγ∗ в порядке </a:t>
            </a:r>
            <a:r>
              <a:rPr lang="en-US" sz="1300" b="0" strike="noStrike" spc="-1">
                <a:solidFill>
                  <a:schemeClr val="dk1"/>
                </a:solidFill>
                <a:latin typeface="Calibri"/>
                <a:ea typeface="Noto Sans CJK SC"/>
              </a:rPr>
              <a:t>α</a:t>
            </a:r>
            <a:r>
              <a:rPr lang="ru-RU" sz="1300" b="0" strike="noStrike" spc="-1" baseline="33000">
                <a:solidFill>
                  <a:schemeClr val="dk1"/>
                </a:solidFill>
                <a:latin typeface="Calibri"/>
                <a:ea typeface="Noto Sans CJK SC"/>
              </a:rPr>
              <a:t>2</a:t>
            </a:r>
            <a:r>
              <a:rPr lang="ru-RU" sz="1300" b="0" strike="noStrike" spc="-1">
                <a:solidFill>
                  <a:schemeClr val="dk1"/>
                </a:solidFill>
                <a:latin typeface="Calibri"/>
                <a:ea typeface="Noto Sans CJK SC"/>
              </a:rPr>
              <a:t>.</a:t>
            </a:r>
            <a:endParaRPr lang="ru-RU" sz="13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1" name="Рисунок 50"/>
          <p:cNvPicPr/>
          <p:nvPr/>
        </p:nvPicPr>
        <p:blipFill>
          <a:blip r:embed="rId3"/>
          <a:stretch/>
        </p:blipFill>
        <p:spPr>
          <a:xfrm>
            <a:off x="900000" y="1620000"/>
            <a:ext cx="4859280" cy="2633760"/>
          </a:xfrm>
          <a:prstGeom prst="rect">
            <a:avLst/>
          </a:prstGeom>
          <a:ln w="0">
            <a:noFill/>
          </a:ln>
        </p:spPr>
      </p:pic>
      <p:pic>
        <p:nvPicPr>
          <p:cNvPr id="52" name="Рисунок 51"/>
          <p:cNvPicPr/>
          <p:nvPr/>
        </p:nvPicPr>
        <p:blipFill>
          <a:blip r:embed="rId4"/>
          <a:stretch/>
        </p:blipFill>
        <p:spPr>
          <a:xfrm>
            <a:off x="1692000" y="4320000"/>
            <a:ext cx="3239280" cy="524880"/>
          </a:xfrm>
          <a:prstGeom prst="rect">
            <a:avLst/>
          </a:prstGeom>
          <a:ln w="0">
            <a:noFill/>
          </a:ln>
        </p:spPr>
      </p:pic>
      <p:pic>
        <p:nvPicPr>
          <p:cNvPr id="53" name="Рисунок 52"/>
          <p:cNvPicPr/>
          <p:nvPr/>
        </p:nvPicPr>
        <p:blipFill>
          <a:blip r:embed="rId5"/>
          <a:stretch/>
        </p:blipFill>
        <p:spPr>
          <a:xfrm>
            <a:off x="1584000" y="5035320"/>
            <a:ext cx="3423960" cy="544680"/>
          </a:xfrm>
          <a:prstGeom prst="rect">
            <a:avLst/>
          </a:prstGeom>
          <a:ln w="0">
            <a:noFill/>
          </a:ln>
        </p:spPr>
      </p:pic>
      <p:sp>
        <p:nvSpPr>
          <p:cNvPr id="54" name="Прямоугольник 53"/>
          <p:cNvSpPr/>
          <p:nvPr/>
        </p:nvSpPr>
        <p:spPr>
          <a:xfrm>
            <a:off x="5969160" y="2061720"/>
            <a:ext cx="5370120" cy="351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Arial"/>
              </a:rPr>
              <a:t>Растущая точность текущих и планируемых экспериментов по измерению аномального магнитного момента мюона требует большей точности и надежности теоретического предсказания для этой величины. В настоящей работе впервые вычислено дифференциальное сечение процесса аннигиляции электрон-позитронной пары на два фотона, один из которых виртуальный, </a:t>
            </a:r>
          </a:p>
          <a:p>
            <a:pPr algn="just">
              <a:lnSpc>
                <a:spcPct val="115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Arial"/>
              </a:rPr>
              <a:t>с учётом вклада излучения мягких фотонов, с  точностью α^2. </a:t>
            </a:r>
          </a:p>
          <a:p>
            <a:pPr algn="just">
              <a:lnSpc>
                <a:spcPct val="115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Arial"/>
              </a:rPr>
              <a:t>Полученные результаты необходимы для повышения точности вклада адронной вакуумной поляризации в аномальный момент мюона. Показано, что все логарифмически усиленные поправки указанного порядка легко найти, используя современные теоремы мягкой и коллинеарной факторизации и имеющиеся  однопетлевые результаты.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8167</TotalTime>
  <Words>169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Noto Sans CJK SC</vt:lpstr>
      <vt:lpstr>Times New Roman</vt:lpstr>
      <vt:lpstr>Verdana</vt:lpstr>
      <vt:lpstr>1_Тема Office</vt:lpstr>
      <vt:lpstr>Найдены двухпетлевые радиационные поправки к сечению e+e−→γγ∗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Анастасия Голышева</dc:creator>
  <dc:description/>
  <cp:lastModifiedBy>Aleksey V. Reznichenko</cp:lastModifiedBy>
  <cp:revision>658</cp:revision>
  <cp:lastPrinted>2020-01-14T01:52:00Z</cp:lastPrinted>
  <dcterms:created xsi:type="dcterms:W3CDTF">2019-05-20T10:35:54Z</dcterms:created>
  <dcterms:modified xsi:type="dcterms:W3CDTF">2023-11-28T09:55:28Z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1</vt:i4>
  </property>
</Properties>
</file>