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3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>
            <a:noFill/>
          </a:ln>
        </p:spPr>
      </p:pic>
      <p:sp>
        <p:nvSpPr>
          <p:cNvPr id="4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2309.0028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1"/>
          <p:cNvPicPr/>
          <p:nvPr/>
        </p:nvPicPr>
        <p:blipFill>
          <a:blip r:embed="rId2"/>
          <a:stretch/>
        </p:blipFill>
        <p:spPr>
          <a:xfrm>
            <a:off x="1342440" y="1884240"/>
            <a:ext cx="3453120" cy="3355200"/>
          </a:xfrm>
          <a:prstGeom prst="rect">
            <a:avLst/>
          </a:prstGeom>
          <a:ln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B54FDABD-580F-4ED6-8E8C-220A6F1F3AF6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 smtClean="0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mtClean="0"/>
              <a:t> </a:t>
            </a:r>
            <a:r>
              <a:rPr lang="ru-RU" sz="2400" b="1" strike="noStrike" spc="-1" smtClean="0">
                <a:solidFill>
                  <a:srgbClr val="1F4E79"/>
                </a:solidFill>
                <a:latin typeface="Calibri"/>
                <a:ea typeface="Verdana"/>
              </a:rPr>
              <a:t>Сибирского 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отделения Российской академии наук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5245199" y="1920960"/>
            <a:ext cx="5609905" cy="3063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Авторы: </a:t>
            </a:r>
            <a:r>
              <a:rPr lang="ru-RU" sz="1400" b="1" i="1" strike="noStrike" spc="-1" dirty="0" err="1" smtClean="0">
                <a:solidFill>
                  <a:srgbClr val="1B4089"/>
                </a:solidFill>
                <a:latin typeface="Calibri"/>
                <a:ea typeface="Verdana"/>
              </a:rPr>
              <a:t>коллаборация</a:t>
            </a:r>
            <a:r>
              <a:rPr lang="ru-RU" sz="1400" b="1" i="1" strike="noStrike" spc="-1" dirty="0" smtClean="0">
                <a:solidFill>
                  <a:srgbClr val="1B4089"/>
                </a:solidFill>
                <a:latin typeface="Calibri"/>
                <a:ea typeface="Verdana"/>
              </a:rPr>
              <a:t> </a:t>
            </a: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СНД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470160" y="5744520"/>
            <a:ext cx="1144224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  <a:p>
            <a:r>
              <a:rPr lang="ru-RU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Публикации:</a:t>
            </a:r>
            <a:r>
              <a:rPr dirty="0"/>
              <a:t/>
            </a:r>
            <a:br>
              <a:rPr dirty="0"/>
            </a:br>
            <a:r>
              <a:rPr lang="en-US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M. N. Achasov </a:t>
            </a:r>
            <a:r>
              <a:rPr lang="en-US" sz="1050" b="1" i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et al. </a:t>
            </a:r>
            <a:r>
              <a:rPr lang="en-US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(SND Collaboration) Study of the process </a:t>
            </a:r>
            <a:r>
              <a:rPr lang="ru-RU" sz="1050" b="1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е⁺е</a:t>
            </a:r>
            <a:r>
              <a:rPr lang="ru-RU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⁻ → </a:t>
            </a:r>
            <a:r>
              <a:rPr lang="el-GR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ωπ⁰ → π⁺π⁻π⁰π⁰ </a:t>
            </a:r>
            <a:r>
              <a:rPr lang="en-US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in the energy range 1.05–2.00 GeV with SND // Physical Review D </a:t>
            </a:r>
            <a:r>
              <a:rPr lang="ru-RU" sz="1050" b="1" i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статья принята к публикации</a:t>
            </a:r>
            <a:r>
              <a:rPr lang="ru-RU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 (2023)</a:t>
            </a:r>
            <a:r>
              <a:rPr lang="en-US" sz="1050" b="1" strike="noStrike" spc="-1" dirty="0">
                <a:solidFill>
                  <a:srgbClr val="000000"/>
                </a:solidFill>
                <a:latin typeface="Times New Roman"/>
                <a:ea typeface="Noto Sans CJK SC"/>
              </a:rPr>
              <a:t>; </a:t>
            </a:r>
            <a:r>
              <a:rPr lang="ru-RU" sz="1050" b="1" strike="noStrike" spc="-1" dirty="0">
                <a:solidFill>
                  <a:srgbClr val="163470"/>
                </a:solidFill>
                <a:latin typeface="Calibri"/>
                <a:hlinkClick r:id="rId3"/>
              </a:rPr>
              <a:t>arXiv:2309.00280 [</a:t>
            </a:r>
            <a:r>
              <a:rPr lang="ru-RU" sz="1050" b="1" strike="noStrike" spc="-1" dirty="0" err="1">
                <a:solidFill>
                  <a:srgbClr val="163470"/>
                </a:solidFill>
                <a:latin typeface="Calibri"/>
                <a:hlinkClick r:id="rId3"/>
              </a:rPr>
              <a:t>hep-ph</a:t>
            </a:r>
            <a:r>
              <a:rPr lang="ru-RU" sz="1050" b="1" strike="noStrike" spc="-1" dirty="0">
                <a:solidFill>
                  <a:srgbClr val="163470"/>
                </a:solidFill>
                <a:latin typeface="Calibri"/>
                <a:hlinkClick r:id="rId3"/>
              </a:rPr>
              <a:t>]</a:t>
            </a:r>
            <a:r>
              <a:rPr lang="ru-RU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.</a:t>
            </a:r>
            <a:endParaRPr lang="en-US" sz="105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en-US" sz="1050" b="0" strike="noStrike" spc="-1" dirty="0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5245200" y="2224440"/>
            <a:ext cx="6577920" cy="319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В эксперименте с детектором СНД на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коллайдере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 ВЭПП-2000 выполнено измерение сечения процесса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е⁺е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⁻ → ωπ⁰ → π⁺π⁻π⁰π⁰ в области энергии от 1050 до 2000 МэВ. Статистическая ошибка измерения составляет 2 – 23 % при систематической неопределенности 3 – 14 %. Анализ основан на выделении событий ωπ⁰ с использованием кинематической реконструкции и аппроксимации распределения по инвариантной массе трех пионов. Также производилось вычитание фоновых процессов и определение поправок к эффективности регистрации. Полученное сечение было аппроксимировано в модели векторной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доминантности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 с учетом возбужденных состояний ρ мезона. Результаты согласуются с предыдущими измерениями, но имеют лучшую точность.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470160" y="905040"/>
            <a:ext cx="11721840" cy="123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b="1" spc="-1" dirty="0">
                <a:solidFill>
                  <a:srgbClr val="163470"/>
                </a:solidFill>
                <a:latin typeface="Calibri"/>
              </a:rPr>
              <a:t>Измерено с лучшей точностью </a:t>
            </a:r>
            <a:r>
              <a:rPr lang="ru-RU" b="1" spc="-1" dirty="0" smtClean="0">
                <a:solidFill>
                  <a:srgbClr val="163470"/>
                </a:solidFill>
                <a:latin typeface="Calibri"/>
              </a:rPr>
              <a:t>сечение процесса </a:t>
            </a:r>
            <a:r>
              <a:rPr lang="ru-RU" sz="1800" b="1" strike="noStrike" spc="-1" dirty="0" err="1">
                <a:solidFill>
                  <a:srgbClr val="163470"/>
                </a:solidFill>
                <a:latin typeface="Calibri"/>
              </a:rPr>
              <a:t>е⁺е</a:t>
            </a:r>
            <a:r>
              <a:rPr lang="ru-RU" sz="1800" b="1" strike="noStrike" spc="-1" dirty="0">
                <a:solidFill>
                  <a:srgbClr val="163470"/>
                </a:solidFill>
                <a:latin typeface="Calibri"/>
              </a:rPr>
              <a:t>⁻ → ωπ⁰ → π⁺π⁻π⁰π</a:t>
            </a:r>
            <a:r>
              <a:rPr lang="ru-RU" sz="1800" b="1" strike="noStrike" spc="-1" dirty="0" smtClean="0">
                <a:solidFill>
                  <a:srgbClr val="163470"/>
                </a:solidFill>
                <a:latin typeface="Calibri"/>
              </a:rPr>
              <a:t>⁰</a:t>
            </a:r>
            <a:r>
              <a:rPr lang="ru-RU" dirty="0" smtClean="0"/>
              <a:t> </a:t>
            </a:r>
            <a:r>
              <a:rPr lang="ru-RU" sz="1800" b="1" strike="noStrike" spc="-1" dirty="0" smtClean="0">
                <a:solidFill>
                  <a:srgbClr val="163470"/>
                </a:solidFill>
                <a:latin typeface="Calibri"/>
              </a:rPr>
              <a:t>с </a:t>
            </a:r>
            <a:r>
              <a:rPr lang="ru-RU" sz="1800" b="1" strike="noStrike" spc="-1" dirty="0">
                <a:solidFill>
                  <a:srgbClr val="163470"/>
                </a:solidFill>
                <a:latin typeface="Calibri"/>
              </a:rPr>
              <a:t>детектором СНД на ускорительном комплексе ВЭПП-2000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8"/>
          <p:cNvSpPr/>
          <p:nvPr/>
        </p:nvSpPr>
        <p:spPr>
          <a:xfrm>
            <a:off x="603720" y="5077080"/>
            <a:ext cx="4528800" cy="92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Сечение процесса  </a:t>
            </a:r>
            <a:r>
              <a:rPr lang="ru-RU" sz="11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е⁺е</a:t>
            </a:r>
            <a:r>
              <a:rPr lang="ru-RU" sz="11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⁻ → ωπ⁰ → π⁺π⁻π⁰π⁰, аппроксимированное в модели векторной </a:t>
            </a:r>
            <a:r>
              <a:rPr lang="ru-RU" sz="11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доминантности</a:t>
            </a:r>
            <a:r>
              <a:rPr lang="ru-RU" sz="11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, внизу — точки данных, деленные на аппроксимирующую функцию. Новые данные показаны в сравнении с существующими измерениями.</a:t>
            </a:r>
            <a:endParaRPr lang="en-US" sz="1100" b="0" strike="noStrike" spc="-1" dirty="0">
              <a:latin typeface="Arial"/>
            </a:endParaRPr>
          </a:p>
        </p:txBody>
      </p:sp>
      <p:pic>
        <p:nvPicPr>
          <p:cNvPr id="48" name="Picture 2" descr="D:\Архив\Лого ИЯФ\++ logo BINP new bold blue Прозрачный.gif"/>
          <p:cNvPicPr/>
          <p:nvPr/>
        </p:nvPicPr>
        <p:blipFill>
          <a:blip r:embed="rId4"/>
          <a:stretch/>
        </p:blipFill>
        <p:spPr>
          <a:xfrm>
            <a:off x="903240" y="271080"/>
            <a:ext cx="689400" cy="825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</TotalTime>
  <Words>203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Noto Sans CJK SC</vt:lpstr>
      <vt:lpstr>Times New Roman</vt:lpstr>
      <vt:lpstr>Verdana</vt:lpstr>
      <vt:lpstr>Office Theme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648</cp:revision>
  <cp:lastPrinted>2020-01-14T01:52:00Z</cp:lastPrinted>
  <dcterms:created xsi:type="dcterms:W3CDTF">2019-05-20T10:35:54Z</dcterms:created>
  <dcterms:modified xsi:type="dcterms:W3CDTF">2023-11-28T10:29:46Z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