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74" d="100"/>
          <a:sy n="74" d="100"/>
        </p:scale>
        <p:origin x="54" y="345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2E099-6EB9-476F-A11A-21E927E2E52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715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4E1F-AE2D-4C24-8698-060DF671B492}" type="datetime1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28A4-2A71-49BA-8F0C-6ADDBDAE6F11}" type="datetime1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4624-3217-4390-B4F4-9CCB27811934}" type="datetime1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18C31-6134-4E2D-BEE8-430C3B84A395}" type="datetime1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79CE9810-F653-4BD9-9383-517571DC6F3F}" type="datetime1">
              <a:rPr lang="ru-RU" smtClean="0"/>
              <a:t>28.11.2023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A32F-59D5-4433-A4A7-B493D31E66A0}" type="datetime1">
              <a:rPr lang="ru-RU" smtClean="0"/>
              <a:t>28.11.2023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8ED2-3A57-4376-A460-29917BA067AA}" type="datetime1">
              <a:rPr lang="ru-RU" smtClean="0"/>
              <a:t>28.11.2023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5A0A-7984-4E1F-8D01-5B9A17973061}" type="datetime1">
              <a:rPr lang="ru-RU" smtClean="0"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7FCCD-A115-4BA2-9E27-FEC7CE39F3DB}" type="datetime1">
              <a:rPr lang="ru-RU" smtClean="0"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2030F-FAB7-48FA-BE3B-73532A7F0592}" type="datetime1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2628" y="1616579"/>
            <a:ext cx="11091957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</a:rPr>
              <a:t>Авторы:</a:t>
            </a: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</a:rPr>
              <a:t> 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</a:rPr>
              <a:t>Д.Е. </a:t>
            </a:r>
            <a:r>
              <a:rPr lang="ru-RU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Черепанов, А.В. </a:t>
            </a:r>
            <a:r>
              <a:rPr lang="ru-RU" sz="1400" b="1" i="1" dirty="0" err="1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Бурдаков</a:t>
            </a:r>
            <a:r>
              <a:rPr lang="ru-RU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, Л.Н. Вячеславов, И.В. </a:t>
            </a:r>
            <a:r>
              <a:rPr lang="ru-RU" sz="1400" b="1" i="1" dirty="0" err="1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Кандауров</a:t>
            </a:r>
            <a:r>
              <a:rPr lang="ru-RU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, А.А. </a:t>
            </a:r>
            <a:r>
              <a:rPr lang="ru-RU" sz="1400" b="1" i="1" dirty="0" err="1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Касатов</a:t>
            </a:r>
            <a:r>
              <a:rPr lang="ru-RU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, С.Р. Казанцев, В.А. Попов, Г.А. Рыжков, А.А. Шошин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44474" y="5971181"/>
            <a:ext cx="5630111" cy="900244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</a:t>
            </a:r>
            <a:r>
              <a:rPr lang="ru-RU" sz="1050" b="1" i="0" noProof="0" dirty="0">
                <a:solidFill>
                  <a:srgbClr val="163470"/>
                </a:solidFill>
                <a:latin typeface="Calibri"/>
              </a:rPr>
              <a:t>и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50" dirty="0" smtClean="0"/>
              <a:t>1. </a:t>
            </a:r>
            <a:r>
              <a:rPr lang="en-US" sz="1050" noProof="0" dirty="0" smtClean="0"/>
              <a:t>D.E. Cherepanov </a:t>
            </a:r>
            <a:r>
              <a:rPr lang="en-US" sz="1050" dirty="0" smtClean="0"/>
              <a:t>et </a:t>
            </a:r>
            <a:r>
              <a:rPr lang="en-US" sz="1050" dirty="0"/>
              <a:t>al. In situ study of thermal shock damage to high-temperature </a:t>
            </a:r>
            <a:r>
              <a:rPr lang="en-US" sz="1050" dirty="0" smtClean="0"/>
              <a:t>ceramics //Nuclear Materials and Energy. – 2023. – T. 36. – P. 101495</a:t>
            </a:r>
          </a:p>
          <a:p>
            <a:pPr mar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50" dirty="0" smtClean="0"/>
              <a:t>2. </a:t>
            </a:r>
            <a:r>
              <a:rPr lang="ru-RU" sz="1050" dirty="0" smtClean="0"/>
              <a:t>Подготовлена статья в журнал «ВАНТ» по результатам испытания покрытий из </a:t>
            </a:r>
            <a:r>
              <a:rPr lang="en-US" sz="1050" dirty="0"/>
              <a:t>B</a:t>
            </a:r>
            <a:r>
              <a:rPr lang="ru-RU" sz="1050" baseline="-25000" dirty="0"/>
              <a:t>4</a:t>
            </a:r>
            <a:r>
              <a:rPr lang="en-US" sz="1050" dirty="0" smtClean="0"/>
              <a:t>C</a:t>
            </a:r>
            <a:endParaRPr lang="en-US" sz="1050" b="1" i="0" dirty="0">
              <a:solidFill>
                <a:srgbClr val="163470"/>
              </a:solidFill>
              <a:latin typeface="Calibri"/>
            </a:endParaRPr>
          </a:p>
          <a:p>
            <a:pPr marL="0" indent="0" algn="just">
              <a:buClr>
                <a:srgbClr val="70AD47">
                  <a:lumMod val="75000"/>
                </a:srgbClr>
              </a:buClr>
              <a:buNone/>
              <a:defRPr/>
            </a:pPr>
            <a:endParaRPr lang="en-US" sz="105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5944474" y="2043992"/>
            <a:ext cx="5630111" cy="3876512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Одной из важнейших проблем, возникающих при создании термоядерного реактора, является выбор материала для покрытия обращенных к плазме компонентов. С целью уменьшения влияния эрозии обращенного к плазме материала на ее удержание необходимо выбирать термостойкие вещества с низким зарядовым числом. Среди подходящих с этой точки зрения материалов можно отметить высокотемпературные керамики. На стенде комплекса БЕТА были проведены испытания термическими ударами карбида бора (B</a:t>
            </a:r>
            <a:r>
              <a:rPr lang="ru-RU" sz="1600" b="1" baseline="-25000" dirty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C) в виде монолитного образца и покрытий, нанесенных на вольфрам тремя методами. Результаты испытаний показали конкурентоспособность покрытий из карбида бора вольфраму и бериллию, на которые часто падает выбор при выборе защитного материала первой стенки и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дивертора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современных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токамаков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43784" y="1099621"/>
            <a:ext cx="10130802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/>
              <a:t>Проведены успешные испытания покрытий из карбида бора импульсной тепловой нагрузкой, возможной в </a:t>
            </a:r>
            <a:r>
              <a:rPr lang="ru-RU" sz="1800" b="1" dirty="0" err="1"/>
              <a:t>диверторной</a:t>
            </a:r>
            <a:r>
              <a:rPr lang="ru-RU" sz="1800" b="1" dirty="0"/>
              <a:t> зоне </a:t>
            </a:r>
            <a:r>
              <a:rPr lang="ru-RU" sz="1800" b="1" dirty="0" err="1"/>
              <a:t>токамака</a:t>
            </a:r>
            <a:r>
              <a:rPr lang="ru-RU" sz="1800" b="1" dirty="0"/>
              <a:t> ИТЭР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075FD35A-9CBF-4DB4-B5E8-D3708B9B2B41}"/>
                  </a:ext>
                </a:extLst>
              </p:cNvPr>
              <p:cNvSpPr/>
              <p:nvPr/>
            </p:nvSpPr>
            <p:spPr>
              <a:xfrm>
                <a:off x="482628" y="5724079"/>
                <a:ext cx="5461846" cy="9794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100" dirty="0" smtClean="0"/>
                  <a:t>Рисунок 1. Критические значения </a:t>
                </a:r>
                <a:r>
                  <a:rPr lang="ru-RU" sz="1100" smtClean="0"/>
                  <a:t>параметра потока тепла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1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h𝑓</m:t>
                        </m:r>
                      </m:sub>
                    </m:sSub>
                  </m:oMath>
                </a14:m>
                <a:r>
                  <a:rPr lang="en-US" sz="1100" dirty="0" smtClean="0"/>
                  <a:t>,</a:t>
                </a:r>
                <a:r>
                  <a:rPr lang="ru-RU" sz="1100" dirty="0" smtClean="0"/>
                  <a:t> при достижении которых начинается эрозия с потерей вещества</a:t>
                </a:r>
                <a:r>
                  <a:rPr lang="en-US" sz="1100" dirty="0"/>
                  <a:t>,</a:t>
                </a:r>
                <a:r>
                  <a:rPr lang="ru-RU" sz="1100" dirty="0" smtClean="0"/>
                  <a:t> ГП – метод горячего прессования, ДН – детонационное напыление, АПН – атмосферное плазменное напыление, ЭЛС – электронно-лучевой синтез</a:t>
                </a:r>
                <a:r>
                  <a:rPr lang="en-US" sz="11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h𝑓</m:t>
                        </m:r>
                      </m:sub>
                    </m:sSub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 </m:t>
                    </m:r>
                    <m:sSub>
                      <m:sSubPr>
                        <m:ctrlPr>
                          <a:rPr lang="en-US" sz="11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sz="1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ad>
                      <m:radPr>
                        <m:degHide m:val="on"/>
                        <m:ctrlPr>
                          <a:rPr lang="en-US" sz="1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rad>
                  </m:oMath>
                </a14:m>
                <a:r>
                  <a:rPr lang="en-US" sz="1100" baseline="-25000" dirty="0" smtClean="0"/>
                  <a:t> </a:t>
                </a:r>
                <a:r>
                  <a:rPr lang="en-US" sz="1100" dirty="0" smtClean="0"/>
                  <a:t>, </a:t>
                </a:r>
                <a:r>
                  <a:rPr lang="ru-RU" sz="1100" dirty="0" smtClean="0"/>
                  <a:t>где</a:t>
                </a:r>
                <a:r>
                  <a:rPr lang="en-US" sz="11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ru-RU" sz="1100" dirty="0" smtClean="0"/>
                  <a:t> </a:t>
                </a:r>
                <a:r>
                  <a:rPr lang="en-US" sz="1100" i="1" dirty="0" smtClean="0"/>
                  <a:t>– </a:t>
                </a:r>
                <a:r>
                  <a:rPr lang="ru-RU" sz="1100" dirty="0" smtClean="0"/>
                  <a:t>поверхностная плотность мощности</a:t>
                </a:r>
                <a:r>
                  <a:rPr lang="en-US" sz="1100" dirty="0" smtClean="0"/>
                  <a:t> </a:t>
                </a:r>
                <a:r>
                  <a:rPr lang="ru-RU" sz="1100" dirty="0" smtClean="0"/>
                  <a:t> импульсного нагрева, </a:t>
                </a:r>
                <a14:m>
                  <m:oMath xmlns:m="http://schemas.openxmlformats.org/officeDocument/2006/math"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100" dirty="0" smtClean="0"/>
                  <a:t>– длительность нагрева (</a:t>
                </a:r>
                <a14:m>
                  <m:oMath xmlns:m="http://schemas.openxmlformats.org/officeDocument/2006/math"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~ 0.1 −1</m:t>
                    </m:r>
                  </m:oMath>
                </a14:m>
                <a:r>
                  <a:rPr lang="en-US" sz="1100" dirty="0" smtClean="0"/>
                  <a:t> </a:t>
                </a:r>
                <a:r>
                  <a:rPr lang="ru-RU" sz="1100" dirty="0" err="1" smtClean="0"/>
                  <a:t>мс</a:t>
                </a:r>
                <a:r>
                  <a:rPr lang="ru-RU" sz="1100" dirty="0" smtClean="0"/>
                  <a:t>). </a:t>
                </a:r>
                <a:endParaRPr lang="en-US" sz="1100" baseline="-250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075FD35A-9CBF-4DB4-B5E8-D3708B9B2B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28" y="5724079"/>
                <a:ext cx="5461846" cy="979499"/>
              </a:xfrm>
              <a:prstGeom prst="rect">
                <a:avLst/>
              </a:prstGeom>
              <a:blipFill rotWithShape="0">
                <a:blip r:embed="rId4"/>
                <a:stretch>
                  <a:fillRect b="-31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62" y="1915212"/>
            <a:ext cx="5486411" cy="374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8388</TotalTime>
  <Words>240</Words>
  <Application>Microsoft Office PowerPoint</Application>
  <PresentationFormat>Широкоэкранный</PresentationFormat>
  <Paragraphs>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Open Sans</vt:lpstr>
      <vt:lpstr>Verdana</vt:lpstr>
      <vt:lpstr>Wingdings</vt:lpstr>
      <vt:lpstr>1_Тема Office</vt:lpstr>
      <vt:lpstr>Проведены успешные испытания покрытий из карбида бора импульсной тепловой нагрузкой, возможной в диверторной зоне токамака ИТЭР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676</cp:revision>
  <cp:lastPrinted>2020-01-14T01:52:00Z</cp:lastPrinted>
  <dcterms:created xsi:type="dcterms:W3CDTF">2019-05-20T10:35:54Z</dcterms:created>
  <dcterms:modified xsi:type="dcterms:W3CDTF">2023-11-28T12:04:36Z</dcterms:modified>
</cp:coreProperties>
</file>